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68" r:id="rId5"/>
    <p:sldId id="271" r:id="rId6"/>
    <p:sldId id="270" r:id="rId7"/>
    <p:sldId id="261" r:id="rId8"/>
    <p:sldId id="262" r:id="rId9"/>
    <p:sldId id="266" r:id="rId10"/>
    <p:sldId id="263" r:id="rId11"/>
    <p:sldId id="264" r:id="rId12"/>
    <p:sldId id="265" r:id="rId13"/>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3796A-000C-4B71-8160-0B1CB078CAFF}" v="81" dt="2025-02-27T09:16:06.729"/>
  </p1510:revLst>
</p1510:revInfo>
</file>

<file path=ppt/tableStyles.xml><?xml version="1.0" encoding="utf-8"?>
<a:tblStyleLst xmlns:a="http://schemas.openxmlformats.org/drawingml/2006/main" def="{5C22544A-7EE6-4342-B048-85BDC9FD1C3A}">
  <a:tblStyle styleId="{3B4B98B0-60AC-42C2-AFA5-B58CD77FA1E5}" styleName="Φωτεινό στυλ 1 - Έμφαση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0" d="100"/>
          <a:sy n="100" d="100"/>
        </p:scale>
        <p:origin x="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K" userId="6d10e1d546bb20a0" providerId="LiveId" clId="{B6EFB672-D352-492E-A0A0-FC0C02DAB76E}"/>
    <pc:docChg chg="undo custSel addSld delSld modSld sldOrd">
      <pc:chgData name="M K" userId="6d10e1d546bb20a0" providerId="LiveId" clId="{B6EFB672-D352-492E-A0A0-FC0C02DAB76E}" dt="2024-06-15T19:07:28.262" v="835" actId="20577"/>
      <pc:docMkLst>
        <pc:docMk/>
      </pc:docMkLst>
      <pc:sldChg chg="modSp new del mod">
        <pc:chgData name="M K" userId="6d10e1d546bb20a0" providerId="LiveId" clId="{B6EFB672-D352-492E-A0A0-FC0C02DAB76E}" dt="2024-06-15T15:22:42.068" v="565" actId="47"/>
        <pc:sldMkLst>
          <pc:docMk/>
          <pc:sldMk cId="3322738581" sldId="256"/>
        </pc:sldMkLst>
      </pc:sldChg>
      <pc:sldChg chg="modSp new del mod">
        <pc:chgData name="M K" userId="6d10e1d546bb20a0" providerId="LiveId" clId="{B6EFB672-D352-492E-A0A0-FC0C02DAB76E}" dt="2024-06-15T15:22:40.116" v="564" actId="47"/>
        <pc:sldMkLst>
          <pc:docMk/>
          <pc:sldMk cId="2825088950" sldId="257"/>
        </pc:sldMkLst>
      </pc:sldChg>
      <pc:sldChg chg="addSp delSp modSp new mod ord setBg">
        <pc:chgData name="M K" userId="6d10e1d546bb20a0" providerId="LiveId" clId="{B6EFB672-D352-492E-A0A0-FC0C02DAB76E}" dt="2024-06-15T18:52:44.492" v="664" actId="313"/>
        <pc:sldMkLst>
          <pc:docMk/>
          <pc:sldMk cId="2379940054" sldId="258"/>
        </pc:sldMkLst>
      </pc:sldChg>
      <pc:sldChg chg="addSp delSp modSp new mod setBg">
        <pc:chgData name="M K" userId="6d10e1d546bb20a0" providerId="LiveId" clId="{B6EFB672-D352-492E-A0A0-FC0C02DAB76E}" dt="2024-06-15T15:24:27.412" v="663" actId="1076"/>
        <pc:sldMkLst>
          <pc:docMk/>
          <pc:sldMk cId="3035205693" sldId="259"/>
        </pc:sldMkLst>
      </pc:sldChg>
      <pc:sldChg chg="addSp delSp modSp new mod setBg">
        <pc:chgData name="M K" userId="6d10e1d546bb20a0" providerId="LiveId" clId="{B6EFB672-D352-492E-A0A0-FC0C02DAB76E}" dt="2024-06-15T14:49:46.804" v="362" actId="122"/>
        <pc:sldMkLst>
          <pc:docMk/>
          <pc:sldMk cId="3252957065" sldId="260"/>
        </pc:sldMkLst>
      </pc:sldChg>
      <pc:sldChg chg="addSp delSp modSp new mod setBg">
        <pc:chgData name="M K" userId="6d10e1d546bb20a0" providerId="LiveId" clId="{B6EFB672-D352-492E-A0A0-FC0C02DAB76E}" dt="2024-06-15T19:00:14.955" v="683" actId="20577"/>
        <pc:sldMkLst>
          <pc:docMk/>
          <pc:sldMk cId="1879099082" sldId="261"/>
        </pc:sldMkLst>
      </pc:sldChg>
      <pc:sldChg chg="addSp delSp modSp new mod setBg">
        <pc:chgData name="M K" userId="6d10e1d546bb20a0" providerId="LiveId" clId="{B6EFB672-D352-492E-A0A0-FC0C02DAB76E}" dt="2024-06-15T19:03:17.137" v="688" actId="22"/>
        <pc:sldMkLst>
          <pc:docMk/>
          <pc:sldMk cId="4293216187" sldId="262"/>
        </pc:sldMkLst>
      </pc:sldChg>
      <pc:sldChg chg="addSp delSp modSp new mod">
        <pc:chgData name="M K" userId="6d10e1d546bb20a0" providerId="LiveId" clId="{B6EFB672-D352-492E-A0A0-FC0C02DAB76E}" dt="2024-06-15T19:03:41.884" v="691" actId="22"/>
        <pc:sldMkLst>
          <pc:docMk/>
          <pc:sldMk cId="3092141385" sldId="263"/>
        </pc:sldMkLst>
      </pc:sldChg>
      <pc:sldChg chg="addSp delSp modSp new mod">
        <pc:chgData name="M K" userId="6d10e1d546bb20a0" providerId="LiveId" clId="{B6EFB672-D352-492E-A0A0-FC0C02DAB76E}" dt="2024-06-15T15:23:49.010" v="656" actId="1076"/>
        <pc:sldMkLst>
          <pc:docMk/>
          <pc:sldMk cId="308532520" sldId="264"/>
        </pc:sldMkLst>
      </pc:sldChg>
      <pc:sldChg chg="addSp delSp modSp new mod setBg">
        <pc:chgData name="M K" userId="6d10e1d546bb20a0" providerId="LiveId" clId="{B6EFB672-D352-492E-A0A0-FC0C02DAB76E}" dt="2024-06-15T19:07:28.262" v="835" actId="20577"/>
        <pc:sldMkLst>
          <pc:docMk/>
          <pc:sldMk cId="3801121573" sldId="265"/>
        </pc:sldMkLst>
      </pc:sldChg>
      <pc:sldChg chg="addSp delSp modSp new mod setBg">
        <pc:chgData name="M K" userId="6d10e1d546bb20a0" providerId="LiveId" clId="{B6EFB672-D352-492E-A0A0-FC0C02DAB76E}" dt="2024-06-15T19:06:54.456" v="834" actId="1076"/>
        <pc:sldMkLst>
          <pc:docMk/>
          <pc:sldMk cId="746255667" sldId="266"/>
        </pc:sldMkLst>
      </pc:sldChg>
    </pc:docChg>
  </pc:docChgLst>
  <pc:docChgLst>
    <pc:chgData name="Μ K" userId="6d10e1d546bb20a0" providerId="LiveId" clId="{34E3796A-000C-4B71-8160-0B1CB078CAFF}"/>
    <pc:docChg chg="undo custSel addSld delSld modSld">
      <pc:chgData name="Μ K" userId="6d10e1d546bb20a0" providerId="LiveId" clId="{34E3796A-000C-4B71-8160-0B1CB078CAFF}" dt="2025-02-27T09:16:06.729" v="148" actId="1076"/>
      <pc:docMkLst>
        <pc:docMk/>
      </pc:docMkLst>
      <pc:sldChg chg="addSp delSp modSp mod setBg">
        <pc:chgData name="Μ K" userId="6d10e1d546bb20a0" providerId="LiveId" clId="{34E3796A-000C-4B71-8160-0B1CB078CAFF}" dt="2025-02-27T09:14:34.513" v="130" actId="1076"/>
        <pc:sldMkLst>
          <pc:docMk/>
          <pc:sldMk cId="2379940054" sldId="258"/>
        </pc:sldMkLst>
        <pc:spChg chg="add del mod">
          <ac:chgData name="Μ K" userId="6d10e1d546bb20a0" providerId="LiveId" clId="{34E3796A-000C-4B71-8160-0B1CB078CAFF}" dt="2025-02-27T09:03:56.298" v="1" actId="478"/>
          <ac:spMkLst>
            <pc:docMk/>
            <pc:sldMk cId="2379940054" sldId="258"/>
            <ac:spMk id="4" creationId="{461A6F6B-8234-1BC7-E59B-27B983D1E36D}"/>
          </ac:spMkLst>
        </pc:spChg>
        <pc:spChg chg="mod ord">
          <ac:chgData name="Μ K" userId="6d10e1d546bb20a0" providerId="LiveId" clId="{34E3796A-000C-4B71-8160-0B1CB078CAFF}" dt="2025-02-27T09:05:19.999" v="7" actId="5793"/>
          <ac:spMkLst>
            <pc:docMk/>
            <pc:sldMk cId="2379940054" sldId="258"/>
            <ac:spMk id="8" creationId="{E0299C0F-8356-2311-A6B1-CAFB9DAD4F1B}"/>
          </ac:spMkLst>
        </pc:spChg>
        <pc:spChg chg="add mod">
          <ac:chgData name="Μ K" userId="6d10e1d546bb20a0" providerId="LiveId" clId="{34E3796A-000C-4B71-8160-0B1CB078CAFF}" dt="2025-02-27T09:06:53.012" v="59" actId="1076"/>
          <ac:spMkLst>
            <pc:docMk/>
            <pc:sldMk cId="2379940054" sldId="258"/>
            <ac:spMk id="9" creationId="{4B40A904-1343-49AC-E178-265F7623FAA3}"/>
          </ac:spMkLst>
        </pc:spChg>
        <pc:spChg chg="add">
          <ac:chgData name="Μ K" userId="6d10e1d546bb20a0" providerId="LiveId" clId="{34E3796A-000C-4B71-8160-0B1CB078CAFF}" dt="2025-02-27T09:05:14.473" v="6" actId="26606"/>
          <ac:spMkLst>
            <pc:docMk/>
            <pc:sldMk cId="2379940054" sldId="258"/>
            <ac:spMk id="1031" creationId="{5AC1364A-3E3D-4F0D-8776-78AF3A270DD6}"/>
          </ac:spMkLst>
        </pc:spChg>
        <pc:spChg chg="add">
          <ac:chgData name="Μ K" userId="6d10e1d546bb20a0" providerId="LiveId" clId="{34E3796A-000C-4B71-8160-0B1CB078CAFF}" dt="2025-02-27T09:05:14.473" v="6" actId="26606"/>
          <ac:spMkLst>
            <pc:docMk/>
            <pc:sldMk cId="2379940054" sldId="258"/>
            <ac:spMk id="1033" creationId="{3FCFB1DE-0B7E-48CC-BA90-B2AB0889F9D6}"/>
          </ac:spMkLst>
        </pc:spChg>
        <pc:graphicFrameChg chg="del">
          <ac:chgData name="Μ K" userId="6d10e1d546bb20a0" providerId="LiveId" clId="{34E3796A-000C-4B71-8160-0B1CB078CAFF}" dt="2025-02-27T09:04:04.646" v="2" actId="478"/>
          <ac:graphicFrameMkLst>
            <pc:docMk/>
            <pc:sldMk cId="2379940054" sldId="258"/>
            <ac:graphicFrameMk id="5" creationId="{B78A6B04-B627-46AB-C96F-B154F63F2B13}"/>
          </ac:graphicFrameMkLst>
        </pc:graphicFrameChg>
        <pc:graphicFrameChg chg="add mod">
          <ac:chgData name="Μ K" userId="6d10e1d546bb20a0" providerId="LiveId" clId="{34E3796A-000C-4B71-8160-0B1CB078CAFF}" dt="2025-02-27T09:04:27.023" v="4"/>
          <ac:graphicFrameMkLst>
            <pc:docMk/>
            <pc:sldMk cId="2379940054" sldId="258"/>
            <ac:graphicFrameMk id="6" creationId="{BF0C66ED-ED74-1E18-4CAC-BC9F21F2BBC0}"/>
          </ac:graphicFrameMkLst>
        </pc:graphicFrameChg>
        <pc:picChg chg="mod ord">
          <ac:chgData name="Μ K" userId="6d10e1d546bb20a0" providerId="LiveId" clId="{34E3796A-000C-4B71-8160-0B1CB078CAFF}" dt="2025-02-27T09:14:30.462" v="129" actId="1076"/>
          <ac:picMkLst>
            <pc:docMk/>
            <pc:sldMk cId="2379940054" sldId="258"/>
            <ac:picMk id="2" creationId="{5275D205-AF79-85D6-6081-81E859289985}"/>
          </ac:picMkLst>
        </pc:picChg>
        <pc:picChg chg="del">
          <ac:chgData name="Μ K" userId="6d10e1d546bb20a0" providerId="LiveId" clId="{34E3796A-000C-4B71-8160-0B1CB078CAFF}" dt="2025-02-27T09:03:51.409" v="0" actId="478"/>
          <ac:picMkLst>
            <pc:docMk/>
            <pc:sldMk cId="2379940054" sldId="258"/>
            <ac:picMk id="7" creationId="{04574767-83BB-1045-2C32-78DCCF5A3A54}"/>
          </ac:picMkLst>
        </pc:picChg>
        <pc:picChg chg="add mod">
          <ac:chgData name="Μ K" userId="6d10e1d546bb20a0" providerId="LiveId" clId="{34E3796A-000C-4B71-8160-0B1CB078CAFF}" dt="2025-02-27T09:14:34.513" v="130" actId="1076"/>
          <ac:picMkLst>
            <pc:docMk/>
            <pc:sldMk cId="2379940054" sldId="258"/>
            <ac:picMk id="1026" creationId="{9C33DFD0-5A25-78A5-E8B0-89A61AD02872}"/>
          </ac:picMkLst>
        </pc:picChg>
      </pc:sldChg>
      <pc:sldChg chg="delSp mod delAnim">
        <pc:chgData name="Μ K" userId="6d10e1d546bb20a0" providerId="LiveId" clId="{34E3796A-000C-4B71-8160-0B1CB078CAFF}" dt="2025-02-27T09:08:33.087" v="60" actId="478"/>
        <pc:sldMkLst>
          <pc:docMk/>
          <pc:sldMk cId="168847526" sldId="268"/>
        </pc:sldMkLst>
        <pc:picChg chg="del">
          <ac:chgData name="Μ K" userId="6d10e1d546bb20a0" providerId="LiveId" clId="{34E3796A-000C-4B71-8160-0B1CB078CAFF}" dt="2025-02-27T09:08:33.087" v="60" actId="478"/>
          <ac:picMkLst>
            <pc:docMk/>
            <pc:sldMk cId="168847526" sldId="268"/>
            <ac:picMk id="3" creationId="{FD023739-1E48-B764-597F-CBE713421CBA}"/>
          </ac:picMkLst>
        </pc:picChg>
      </pc:sldChg>
      <pc:sldChg chg="new del">
        <pc:chgData name="Μ K" userId="6d10e1d546bb20a0" providerId="LiveId" clId="{34E3796A-000C-4B71-8160-0B1CB078CAFF}" dt="2025-02-27T09:11:04.503" v="68" actId="47"/>
        <pc:sldMkLst>
          <pc:docMk/>
          <pc:sldMk cId="1334482829" sldId="269"/>
        </pc:sldMkLst>
      </pc:sldChg>
      <pc:sldChg chg="addSp modSp new mod setBg">
        <pc:chgData name="Μ K" userId="6d10e1d546bb20a0" providerId="LiveId" clId="{34E3796A-000C-4B71-8160-0B1CB078CAFF}" dt="2025-02-27T09:16:06.729" v="148" actId="1076"/>
        <pc:sldMkLst>
          <pc:docMk/>
          <pc:sldMk cId="907067334" sldId="270"/>
        </pc:sldMkLst>
        <pc:spChg chg="add mod">
          <ac:chgData name="Μ K" userId="6d10e1d546bb20a0" providerId="LiveId" clId="{34E3796A-000C-4B71-8160-0B1CB078CAFF}" dt="2025-02-27T09:16:06.729" v="148" actId="1076"/>
          <ac:spMkLst>
            <pc:docMk/>
            <pc:sldMk cId="907067334" sldId="270"/>
            <ac:spMk id="3" creationId="{3E3B7CBF-D75F-7D1B-CDA5-27E7D7041DA8}"/>
          </ac:spMkLst>
        </pc:spChg>
        <pc:spChg chg="add">
          <ac:chgData name="Μ K" userId="6d10e1d546bb20a0" providerId="LiveId" clId="{34E3796A-000C-4B71-8160-0B1CB078CAFF}" dt="2025-02-27T09:09:00.794" v="64" actId="26606"/>
          <ac:spMkLst>
            <pc:docMk/>
            <pc:sldMk cId="907067334" sldId="270"/>
            <ac:spMk id="8" creationId="{337940BB-FBC4-492E-BD92-3B7B914D0EAE}"/>
          </ac:spMkLst>
        </pc:spChg>
        <pc:spChg chg="add">
          <ac:chgData name="Μ K" userId="6d10e1d546bb20a0" providerId="LiveId" clId="{34E3796A-000C-4B71-8160-0B1CB078CAFF}" dt="2025-02-27T09:09:00.794" v="64" actId="26606"/>
          <ac:spMkLst>
            <pc:docMk/>
            <pc:sldMk cId="907067334" sldId="270"/>
            <ac:spMk id="10" creationId="{3FCFB1DE-0B7E-48CC-BA90-B2AB0889F9D6}"/>
          </ac:spMkLst>
        </pc:spChg>
        <pc:graphicFrameChg chg="add mod ord">
          <ac:chgData name="Μ K" userId="6d10e1d546bb20a0" providerId="LiveId" clId="{34E3796A-000C-4B71-8160-0B1CB078CAFF}" dt="2025-02-27T09:09:00.794" v="64" actId="26606"/>
          <ac:graphicFrameMkLst>
            <pc:docMk/>
            <pc:sldMk cId="907067334" sldId="270"/>
            <ac:graphicFrameMk id="2" creationId="{91F38AA2-8D1B-7BF7-8418-B4208E2E9E0A}"/>
          </ac:graphicFrameMkLst>
        </pc:graphicFrameChg>
      </pc:sldChg>
      <pc:sldChg chg="addSp delSp modSp new mod setBg">
        <pc:chgData name="Μ K" userId="6d10e1d546bb20a0" providerId="LiveId" clId="{34E3796A-000C-4B71-8160-0B1CB078CAFF}" dt="2025-02-27T09:15:27.988" v="140" actId="13926"/>
        <pc:sldMkLst>
          <pc:docMk/>
          <pc:sldMk cId="3457898405" sldId="271"/>
        </pc:sldMkLst>
        <pc:spChg chg="add mod">
          <ac:chgData name="Μ K" userId="6d10e1d546bb20a0" providerId="LiveId" clId="{34E3796A-000C-4B71-8160-0B1CB078CAFF}" dt="2025-02-27T09:15:27.988" v="140" actId="13926"/>
          <ac:spMkLst>
            <pc:docMk/>
            <pc:sldMk cId="3457898405" sldId="271"/>
            <ac:spMk id="2" creationId="{84458F16-B0E2-C75B-13CC-8A6F9D4B90E7}"/>
          </ac:spMkLst>
        </pc:spChg>
        <pc:spChg chg="add del">
          <ac:chgData name="Μ K" userId="6d10e1d546bb20a0" providerId="LiveId" clId="{34E3796A-000C-4B71-8160-0B1CB078CAFF}" dt="2025-02-27T09:13:08.534" v="117" actId="26606"/>
          <ac:spMkLst>
            <pc:docMk/>
            <pc:sldMk cId="3457898405" sldId="271"/>
            <ac:spMk id="7" creationId="{100EDD19-6802-4EC3-95CE-CFFAB042CFD6}"/>
          </ac:spMkLst>
        </pc:spChg>
        <pc:spChg chg="add del">
          <ac:chgData name="Μ K" userId="6d10e1d546bb20a0" providerId="LiveId" clId="{34E3796A-000C-4B71-8160-0B1CB078CAFF}" dt="2025-02-27T09:13:08.534" v="117" actId="26606"/>
          <ac:spMkLst>
            <pc:docMk/>
            <pc:sldMk cId="3457898405" sldId="271"/>
            <ac:spMk id="9" creationId="{DB17E863-922E-4C26-BD64-E8FD41D28661}"/>
          </ac:spMkLst>
        </pc:spChg>
        <pc:spChg chg="add">
          <ac:chgData name="Μ K" userId="6d10e1d546bb20a0" providerId="LiveId" clId="{34E3796A-000C-4B71-8160-0B1CB078CAFF}" dt="2025-02-27T09:13:08.534" v="117" actId="26606"/>
          <ac:spMkLst>
            <pc:docMk/>
            <pc:sldMk cId="3457898405" sldId="271"/>
            <ac:spMk id="14" creationId="{1BB867FF-FC45-48F7-8104-F89BE54909F1}"/>
          </ac:spMkLst>
        </pc:spChg>
        <pc:spChg chg="add">
          <ac:chgData name="Μ K" userId="6d10e1d546bb20a0" providerId="LiveId" clId="{34E3796A-000C-4B71-8160-0B1CB078CAFF}" dt="2025-02-27T09:13:08.534" v="117" actId="26606"/>
          <ac:spMkLst>
            <pc:docMk/>
            <pc:sldMk cId="3457898405" sldId="271"/>
            <ac:spMk id="16" creationId="{8BB56887-D0D5-4F0C-9E19-7247EB83C8B7}"/>
          </ac:spMkLst>
        </pc:spChg>
        <pc:spChg chg="add">
          <ac:chgData name="Μ K" userId="6d10e1d546bb20a0" providerId="LiveId" clId="{34E3796A-000C-4B71-8160-0B1CB078CAFF}" dt="2025-02-27T09:13:08.534" v="117" actId="26606"/>
          <ac:spMkLst>
            <pc:docMk/>
            <pc:sldMk cId="3457898405" sldId="271"/>
            <ac:spMk id="18" creationId="{081E4A58-353D-44AE-B2FC-2A74E2E400F7}"/>
          </ac:spMkLst>
        </pc:spChg>
      </pc:sldChg>
    </pc:docChg>
  </pc:docChgLst>
  <pc:docChgLst>
    <pc:chgData name="M K" userId="6d10e1d546bb20a0" providerId="LiveId" clId="{6839E414-9EEF-47FB-A9D8-C8BDF21E2DC1}"/>
    <pc:docChg chg="undo custSel addSld delSld modSld">
      <pc:chgData name="M K" userId="6d10e1d546bb20a0" providerId="LiveId" clId="{6839E414-9EEF-47FB-A9D8-C8BDF21E2DC1}" dt="2024-06-17T21:47:17.670" v="255" actId="1076"/>
      <pc:docMkLst>
        <pc:docMk/>
      </pc:docMkLst>
      <pc:sldChg chg="addSp modSp mod">
        <pc:chgData name="M K" userId="6d10e1d546bb20a0" providerId="LiveId" clId="{6839E414-9EEF-47FB-A9D8-C8BDF21E2DC1}" dt="2024-06-17T11:29:15.001" v="88" actId="1076"/>
        <pc:sldMkLst>
          <pc:docMk/>
          <pc:sldMk cId="2379940054" sldId="258"/>
        </pc:sldMkLst>
      </pc:sldChg>
      <pc:sldChg chg="modSp mod">
        <pc:chgData name="M K" userId="6d10e1d546bb20a0" providerId="LiveId" clId="{6839E414-9EEF-47FB-A9D8-C8BDF21E2DC1}" dt="2024-06-17T21:12:54.596" v="214" actId="20577"/>
        <pc:sldMkLst>
          <pc:docMk/>
          <pc:sldMk cId="3035205693" sldId="259"/>
        </pc:sldMkLst>
      </pc:sldChg>
      <pc:sldChg chg="addSp modSp mod">
        <pc:chgData name="M K" userId="6d10e1d546bb20a0" providerId="LiveId" clId="{6839E414-9EEF-47FB-A9D8-C8BDF21E2DC1}" dt="2024-06-17T21:22:30.972" v="243" actId="20577"/>
        <pc:sldMkLst>
          <pc:docMk/>
          <pc:sldMk cId="1879099082" sldId="261"/>
        </pc:sldMkLst>
      </pc:sldChg>
      <pc:sldChg chg="addSp delSp mod">
        <pc:chgData name="M K" userId="6d10e1d546bb20a0" providerId="LiveId" clId="{6839E414-9EEF-47FB-A9D8-C8BDF21E2DC1}" dt="2024-06-17T11:30:43.303" v="111" actId="22"/>
        <pc:sldMkLst>
          <pc:docMk/>
          <pc:sldMk cId="3092141385" sldId="263"/>
        </pc:sldMkLst>
      </pc:sldChg>
      <pc:sldChg chg="addSp delSp modSp mod">
        <pc:chgData name="M K" userId="6d10e1d546bb20a0" providerId="LiveId" clId="{6839E414-9EEF-47FB-A9D8-C8BDF21E2DC1}" dt="2024-06-17T11:28:37.789" v="83" actId="14100"/>
        <pc:sldMkLst>
          <pc:docMk/>
          <pc:sldMk cId="3801121573" sldId="265"/>
        </pc:sldMkLst>
      </pc:sldChg>
      <pc:sldChg chg="addSp modSp mod">
        <pc:chgData name="M K" userId="6d10e1d546bb20a0" providerId="LiveId" clId="{6839E414-9EEF-47FB-A9D8-C8BDF21E2DC1}" dt="2024-06-17T11:31:05.406" v="112" actId="207"/>
        <pc:sldMkLst>
          <pc:docMk/>
          <pc:sldMk cId="746255667" sldId="266"/>
        </pc:sldMkLst>
      </pc:sldChg>
      <pc:sldChg chg="new del">
        <pc:chgData name="M K" userId="6d10e1d546bb20a0" providerId="LiveId" clId="{6839E414-9EEF-47FB-A9D8-C8BDF21E2DC1}" dt="2024-06-17T11:27:10.304" v="51" actId="47"/>
        <pc:sldMkLst>
          <pc:docMk/>
          <pc:sldMk cId="2386461931" sldId="267"/>
        </pc:sldMkLst>
      </pc:sldChg>
      <pc:sldChg chg="addSp delSp modSp new mod delAnim modAnim">
        <pc:chgData name="M K" userId="6d10e1d546bb20a0" providerId="LiveId" clId="{6839E414-9EEF-47FB-A9D8-C8BDF21E2DC1}" dt="2024-06-17T21:47:17.670" v="255" actId="1076"/>
        <pc:sldMkLst>
          <pc:docMk/>
          <pc:sldMk cId="168847526"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0BD65F-9367-4C1C-E64A-799FDDFBEEA5}"/>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69CD4F11-F386-72B3-5D2D-3D697C1D7D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090A3245-18BA-4562-AA88-5427841D30A9}"/>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1CA3FB22-BF3D-34C0-4EE6-61E343D17B55}"/>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78B1567-7393-23A4-B4C8-EBC58E5B85E1}"/>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3175305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929EDF0-6787-2F64-45B9-AC7CC8CCD4A5}"/>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4D2580E4-623C-0776-771A-ECF38A12EF1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7B52057-14AD-B735-DE54-F4DE0993FF52}"/>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F7D68560-9C83-821B-4262-96B6687D4C8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AF3C3E3-2A2D-B9AF-F139-B86814F37415}"/>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3477327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5F746563-D730-9F50-4C05-BFAE0C2904A7}"/>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131AD2B4-E3B9-1128-946E-865DB6BBAA4F}"/>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937E6D6-63AF-987D-C86D-6B962C53D2AA}"/>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200ED194-38A7-9283-FF29-181B276A1EE6}"/>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3754AA6C-6195-853B-5567-C0C6BE8C8123}"/>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1954967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1B25EB-477F-A992-2BD7-5DE4FAE8F3B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67BC32FC-2F7F-9CE1-BDC8-0C5893BBA94F}"/>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1B7870-5A97-E5E1-9089-4E9A554FFEC6}"/>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054F8F9E-993C-15CA-CD96-BE332BFFA5D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63432B8E-C189-BA80-057E-D077DA82EC72}"/>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3393150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0713A7-10CA-8EA5-8B7C-6CB5849EF83B}"/>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F8063C1-3708-6929-9F97-BF61FA0972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49A189E3-A72B-4194-2FD6-B29AAA2095B6}"/>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B25E6F81-E1F1-3165-6B3D-1EBFCE0D5ECA}"/>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0ABCBD0C-DAE1-7E40-A31A-75AB48F2106D}"/>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393022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47934A-D921-BA6A-8181-6DF4352A7669}"/>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A58D2C7-F031-E76B-1BC2-3CDB18C3F620}"/>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6846469-2F7A-1C17-BFE1-8174C76F54E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9BDB4092-8757-3074-F2E0-F41626D03E23}"/>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6" name="Θέση υποσέλιδου 5">
            <a:extLst>
              <a:ext uri="{FF2B5EF4-FFF2-40B4-BE49-F238E27FC236}">
                <a16:creationId xmlns:a16="http://schemas.microsoft.com/office/drawing/2014/main" id="{7B9E3CB2-89C0-E8B3-EF34-50C17A09286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66A2349-BC75-E2B6-DDA4-E519B902FD28}"/>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217240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250934-FDB2-FC77-6680-69D97D7AB875}"/>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20AB03-A06E-CF4F-D384-94FD9045098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199587DF-E87B-422D-5817-F3D2794E2633}"/>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941C8186-B705-F52B-D626-A1B33AC002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D5203A8C-1210-09BC-D33B-F0776788DB19}"/>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A4FE4563-0122-3837-D52B-515D7F2021AA}"/>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8" name="Θέση υποσέλιδου 7">
            <a:extLst>
              <a:ext uri="{FF2B5EF4-FFF2-40B4-BE49-F238E27FC236}">
                <a16:creationId xmlns:a16="http://schemas.microsoft.com/office/drawing/2014/main" id="{B5AFF47A-C8FD-92DE-C20A-80AC93D5FF6F}"/>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1EE8A8BF-8902-B8E2-C9C1-7882F68E550A}"/>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157005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6EB1E65-4366-A0D3-6C3E-A2500134D35E}"/>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50F3A237-AF38-F174-F76D-73F9858A46CA}"/>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4" name="Θέση υποσέλιδου 3">
            <a:extLst>
              <a:ext uri="{FF2B5EF4-FFF2-40B4-BE49-F238E27FC236}">
                <a16:creationId xmlns:a16="http://schemas.microsoft.com/office/drawing/2014/main" id="{070D4BDB-7A0B-C117-C14D-20E33A9E0792}"/>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3A85409D-9426-67E5-3F3A-CF9DFB269071}"/>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2898197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EE5B71A6-0A23-CC38-90D7-4A8B5514EBF5}"/>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3" name="Θέση υποσέλιδου 2">
            <a:extLst>
              <a:ext uri="{FF2B5EF4-FFF2-40B4-BE49-F238E27FC236}">
                <a16:creationId xmlns:a16="http://schemas.microsoft.com/office/drawing/2014/main" id="{47F58F20-CDEC-D67E-BDC5-9A55E16FDE8E}"/>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14001B8C-1328-1C97-EBBA-6FB4FF3F5101}"/>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3681692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38FA3B5-B895-6B19-ADB0-33B3C29E9903}"/>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8F56DAF-755A-3E82-842C-80C176D5B1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DA5C2667-F9FE-65FB-034B-7B0CC16EE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3834D837-2D8B-16E3-648C-500BC7A6236C}"/>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6" name="Θέση υποσέλιδου 5">
            <a:extLst>
              <a:ext uri="{FF2B5EF4-FFF2-40B4-BE49-F238E27FC236}">
                <a16:creationId xmlns:a16="http://schemas.microsoft.com/office/drawing/2014/main" id="{9714DEF1-D396-1897-5C35-BA79303E453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1C52F51-2887-0849-283B-14DC237F3659}"/>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262618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0FF674-90BB-0767-DA17-CBE869683326}"/>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3BA2DD17-4F82-072F-731D-CAAC5C98B6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853A108E-2430-B1A2-0C05-8ACDB46D71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C18267D1-D446-E587-0CF2-45C51D673BB6}"/>
              </a:ext>
            </a:extLst>
          </p:cNvPr>
          <p:cNvSpPr>
            <a:spLocks noGrp="1"/>
          </p:cNvSpPr>
          <p:nvPr>
            <p:ph type="dt" sz="half" idx="10"/>
          </p:nvPr>
        </p:nvSpPr>
        <p:spPr/>
        <p:txBody>
          <a:bodyPr/>
          <a:lstStyle/>
          <a:p>
            <a:fld id="{695E6D3E-D9BA-4596-AE68-71AB4BD58BFF}" type="datetimeFigureOut">
              <a:rPr lang="el-GR" smtClean="0"/>
              <a:t>27/2/2025</a:t>
            </a:fld>
            <a:endParaRPr lang="el-GR"/>
          </a:p>
        </p:txBody>
      </p:sp>
      <p:sp>
        <p:nvSpPr>
          <p:cNvPr id="6" name="Θέση υποσέλιδου 5">
            <a:extLst>
              <a:ext uri="{FF2B5EF4-FFF2-40B4-BE49-F238E27FC236}">
                <a16:creationId xmlns:a16="http://schemas.microsoft.com/office/drawing/2014/main" id="{42BEC076-EA1B-EA7E-3288-790E773F749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889914E-B2AF-BC5A-A13D-AB77B189273F}"/>
              </a:ext>
            </a:extLst>
          </p:cNvPr>
          <p:cNvSpPr>
            <a:spLocks noGrp="1"/>
          </p:cNvSpPr>
          <p:nvPr>
            <p:ph type="sldNum" sz="quarter" idx="12"/>
          </p:nvPr>
        </p:nvSpPr>
        <p:spPr/>
        <p:txBody>
          <a:bodyPr/>
          <a:lstStyle/>
          <a:p>
            <a:fld id="{0D68B234-7B7B-4F08-A20C-5D67147CE664}" type="slidenum">
              <a:rPr lang="el-GR" smtClean="0"/>
              <a:t>‹#›</a:t>
            </a:fld>
            <a:endParaRPr lang="el-GR"/>
          </a:p>
        </p:txBody>
      </p:sp>
    </p:spTree>
    <p:extLst>
      <p:ext uri="{BB962C8B-B14F-4D97-AF65-F5344CB8AC3E}">
        <p14:creationId xmlns:p14="http://schemas.microsoft.com/office/powerpoint/2010/main" val="182607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755B6B05-3B3D-AB8F-1FA0-D96D6D8F6D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CC820462-2CB6-FF44-57C2-0CFFDAA6AD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FEE59D75-7D42-8AD0-7C77-8269F0B36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95E6D3E-D9BA-4596-AE68-71AB4BD58BFF}" type="datetimeFigureOut">
              <a:rPr lang="el-GR" smtClean="0"/>
              <a:t>27/2/2025</a:t>
            </a:fld>
            <a:endParaRPr lang="el-GR"/>
          </a:p>
        </p:txBody>
      </p:sp>
      <p:sp>
        <p:nvSpPr>
          <p:cNvPr id="5" name="Θέση υποσέλιδου 4">
            <a:extLst>
              <a:ext uri="{FF2B5EF4-FFF2-40B4-BE49-F238E27FC236}">
                <a16:creationId xmlns:a16="http://schemas.microsoft.com/office/drawing/2014/main" id="{806313DE-36CB-A090-8AD2-565B57E01A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205620C3-225F-E484-3980-BD7105889E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D68B234-7B7B-4F08-A20C-5D67147CE664}" type="slidenum">
              <a:rPr lang="el-GR" smtClean="0"/>
              <a:t>‹#›</a:t>
            </a:fld>
            <a:endParaRPr lang="el-GR"/>
          </a:p>
        </p:txBody>
      </p:sp>
    </p:spTree>
    <p:extLst>
      <p:ext uri="{BB962C8B-B14F-4D97-AF65-F5344CB8AC3E}">
        <p14:creationId xmlns:p14="http://schemas.microsoft.com/office/powerpoint/2010/main" val="2317457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s://en.music.uoa.gr/staff/laboratory_teaching_staff/magdalini_kalopana/"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hellenic-music-lab.music.uoa.gr/en/"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olymnia.music.uoa.gr/admin"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mkalopana@music.uoa.gr" TargetMode="External"/><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hyperlink" Target="https://en.uoa.gr/studies/" TargetMode="External"/><Relationship Id="rId3" Type="http://schemas.openxmlformats.org/officeDocument/2006/relationships/hyperlink" Target="https://en.uoa.gr/studies/undergraduate_programs/" TargetMode="External"/><Relationship Id="rId7" Type="http://schemas.openxmlformats.org/officeDocument/2006/relationships/hyperlink" Target="https://en.uoa.gr/studies/summer_schools/" TargetMode="Externa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en.uoa.gr/about_us/services_units/centre_of_continuing_education_and_lifelong_learning/" TargetMode="External"/><Relationship Id="rId5" Type="http://schemas.openxmlformats.org/officeDocument/2006/relationships/hyperlink" Target="https://en.uoa.gr/studies/master_programs_in_various_languages/" TargetMode="External"/><Relationship Id="rId4" Type="http://schemas.openxmlformats.org/officeDocument/2006/relationships/hyperlink" Target="https://en.uoa.gr/studies/postgraduate_programs/" TargetMode="Externa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4.xml"/><Relationship Id="rId1" Type="http://schemas.openxmlformats.org/officeDocument/2006/relationships/video" Target="https://www.youtube.com/embed/lt-m8QYfpTM?feature=oembed" TargetMode="External"/><Relationship Id="rId6" Type="http://schemas.openxmlformats.org/officeDocument/2006/relationships/image" Target="../media/image2.png"/><Relationship Id="rId5" Type="http://schemas.openxmlformats.org/officeDocument/2006/relationships/hyperlink" Target="https://synergasia.uoa.gr/modules/document/file.php/NOC123/SELF_PORTRAIT_english_2023_online.pdf" TargetMode="Externa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hyperlink" Target="http://en.gs.uoa.gr/" TargetMode="External"/><Relationship Id="rId13" Type="http://schemas.openxmlformats.org/officeDocument/2006/relationships/hyperlink" Target="http://en.phil.uoa.gr/" TargetMode="External"/><Relationship Id="rId18" Type="http://schemas.openxmlformats.org/officeDocument/2006/relationships/hyperlink" Target="http://en.enl.uoa.gr/" TargetMode="External"/><Relationship Id="rId3" Type="http://schemas.openxmlformats.org/officeDocument/2006/relationships/hyperlink" Target="https://en.uoa.gr/schools_and_departments/school_of_economics_political_sciences/" TargetMode="External"/><Relationship Id="rId21" Type="http://schemas.openxmlformats.org/officeDocument/2006/relationships/hyperlink" Target="http://baag.uoa.gr/" TargetMode="External"/><Relationship Id="rId7" Type="http://schemas.openxmlformats.org/officeDocument/2006/relationships/hyperlink" Target="https://en.uoa.gr/schools_and_departments/school_of_philosophy/" TargetMode="External"/><Relationship Id="rId12" Type="http://schemas.openxmlformats.org/officeDocument/2006/relationships/hyperlink" Target="http://www.psych.uoa.gr/" TargetMode="External"/><Relationship Id="rId17" Type="http://schemas.openxmlformats.org/officeDocument/2006/relationships/hyperlink" Target="http://fr.frl.uoa.gr/" TargetMode="External"/><Relationship Id="rId2" Type="http://schemas.openxmlformats.org/officeDocument/2006/relationships/hyperlink" Target="https://en.uoa.gr/schools_and_departments/school_of_agricultural_development_nutrition_and_sustainability/" TargetMode="External"/><Relationship Id="rId16" Type="http://schemas.openxmlformats.org/officeDocument/2006/relationships/hyperlink" Target="http://en.arch.uoa.gr/" TargetMode="External"/><Relationship Id="rId20" Type="http://schemas.openxmlformats.org/officeDocument/2006/relationships/hyperlink" Target="http://www.eds.uoa.gr/" TargetMode="External"/><Relationship Id="rId1" Type="http://schemas.openxmlformats.org/officeDocument/2006/relationships/slideLayout" Target="../slideLayouts/slideLayout2.xml"/><Relationship Id="rId6" Type="http://schemas.openxmlformats.org/officeDocument/2006/relationships/hyperlink" Target="https://en.uoa.gr/schools_and_departments/school_of_law/" TargetMode="External"/><Relationship Id="rId11" Type="http://schemas.openxmlformats.org/officeDocument/2006/relationships/hyperlink" Target="http://en.slavstud.uoa.gr/" TargetMode="External"/><Relationship Id="rId5" Type="http://schemas.openxmlformats.org/officeDocument/2006/relationships/hyperlink" Target="https://en.uoa.gr/schools_and_departments/school_of_health_sciences/" TargetMode="External"/><Relationship Id="rId15" Type="http://schemas.openxmlformats.org/officeDocument/2006/relationships/hyperlink" Target="http://http/en.ill.uoa.gr/" TargetMode="External"/><Relationship Id="rId10" Type="http://schemas.openxmlformats.org/officeDocument/2006/relationships/hyperlink" Target="http://en.spanll.uoa.gr/" TargetMode="External"/><Relationship Id="rId19" Type="http://schemas.openxmlformats.org/officeDocument/2006/relationships/hyperlink" Target="http://www.philosophy.uoa.gr/" TargetMode="External"/><Relationship Id="rId4" Type="http://schemas.openxmlformats.org/officeDocument/2006/relationships/hyperlink" Target="https://en.uoa.gr/schools_and_departments/school_of_education/" TargetMode="External"/><Relationship Id="rId9" Type="http://schemas.openxmlformats.org/officeDocument/2006/relationships/hyperlink" Target="http://en.theatre.uoa.gr/" TargetMode="External"/><Relationship Id="rId14" Type="http://schemas.openxmlformats.org/officeDocument/2006/relationships/hyperlink" Target="http://www.music.uoa.gr/" TargetMode="External"/><Relationship Id="rId2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ethnolab.music.uoa.gr/" TargetMode="External"/><Relationship Id="rId7" Type="http://schemas.openxmlformats.org/officeDocument/2006/relationships/hyperlink" Target="https://mccc.music.uoa.gr/en" TargetMode="External"/><Relationship Id="rId2" Type="http://schemas.openxmlformats.org/officeDocument/2006/relationships/hyperlink" Target="https://hellenic-music-lab.music.uoa.gr/en/" TargetMode="External"/><Relationship Id="rId1" Type="http://schemas.openxmlformats.org/officeDocument/2006/relationships/slideLayout" Target="../slideLayouts/slideLayout2.xml"/><Relationship Id="rId6" Type="http://schemas.openxmlformats.org/officeDocument/2006/relationships/hyperlink" Target="https://byzantine-music-lab.music.uoa.gr/en" TargetMode="External"/><Relationship Id="rId5" Type="http://schemas.openxmlformats.org/officeDocument/2006/relationships/hyperlink" Target="http://musicedulab.music.uoa.gr/" TargetMode="External"/><Relationship Id="rId4" Type="http://schemas.openxmlformats.org/officeDocument/2006/relationships/hyperlink" Target="https://labmat-en.music.uoa.gr/" TargetMode="Externa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5AC1364A-3E3D-4F0D-8776-78AF3A270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9C33DFD0-5A25-78A5-E8B0-89A61AD0287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80155" y="20228"/>
            <a:ext cx="3778431" cy="3556170"/>
          </a:xfrm>
          <a:prstGeom prst="rect">
            <a:avLst/>
          </a:prstGeom>
          <a:noFill/>
          <a:extLst>
            <a:ext uri="{909E8E84-426E-40DD-AFC4-6F175D3DCCD1}">
              <a14:hiddenFill xmlns:a14="http://schemas.microsoft.com/office/drawing/2010/main">
                <a:solidFill>
                  <a:srgbClr val="FFFFFF"/>
                </a:solidFill>
              </a14:hiddenFill>
            </a:ext>
          </a:extLst>
        </p:spPr>
      </p:pic>
      <p:sp>
        <p:nvSpPr>
          <p:cNvPr id="103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7494"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Εικόνα 1">
            <a:extLst>
              <a:ext uri="{FF2B5EF4-FFF2-40B4-BE49-F238E27FC236}">
                <a16:creationId xmlns:a16="http://schemas.microsoft.com/office/drawing/2014/main" id="{5275D205-AF79-85D6-6081-81E859289985}"/>
              </a:ext>
            </a:extLst>
          </p:cNvPr>
          <p:cNvPicPr>
            <a:picLocks noChangeAspect="1"/>
          </p:cNvPicPr>
          <p:nvPr/>
        </p:nvPicPr>
        <p:blipFill>
          <a:blip r:embed="rId3"/>
          <a:stretch>
            <a:fillRect/>
          </a:stretch>
        </p:blipFill>
        <p:spPr>
          <a:xfrm>
            <a:off x="5256247" y="826996"/>
            <a:ext cx="3995928" cy="971317"/>
          </a:xfrm>
          <a:prstGeom prst="rect">
            <a:avLst/>
          </a:prstGeom>
        </p:spPr>
      </p:pic>
      <p:sp>
        <p:nvSpPr>
          <p:cNvPr id="8" name="TextBox 7">
            <a:extLst>
              <a:ext uri="{FF2B5EF4-FFF2-40B4-BE49-F238E27FC236}">
                <a16:creationId xmlns:a16="http://schemas.microsoft.com/office/drawing/2014/main" id="{E0299C0F-8356-2311-A6B1-CAFB9DAD4F1B}"/>
              </a:ext>
            </a:extLst>
          </p:cNvPr>
          <p:cNvSpPr txBox="1"/>
          <p:nvPr/>
        </p:nvSpPr>
        <p:spPr>
          <a:xfrm>
            <a:off x="4797494" y="2706624"/>
            <a:ext cx="6755626" cy="348386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200" b="1" dirty="0"/>
              <a:t>Magdalini Kalopana, Musicologist, PhD.</a:t>
            </a:r>
          </a:p>
          <a:p>
            <a:pPr indent="-228600">
              <a:lnSpc>
                <a:spcPct val="90000"/>
              </a:lnSpc>
              <a:spcAft>
                <a:spcPts val="600"/>
              </a:spcAft>
              <a:buFont typeface="Arial" panose="020B0604020202020204" pitchFamily="34" charset="0"/>
              <a:buChar char="•"/>
            </a:pPr>
            <a:r>
              <a:rPr lang="en-US" sz="2200" b="1" dirty="0"/>
              <a:t>Laboratory Teaching Staff</a:t>
            </a:r>
          </a:p>
          <a:p>
            <a:pPr indent="-228600">
              <a:lnSpc>
                <a:spcPct val="90000"/>
              </a:lnSpc>
              <a:spcAft>
                <a:spcPts val="600"/>
              </a:spcAft>
              <a:buFont typeface="Arial" panose="020B0604020202020204" pitchFamily="34" charset="0"/>
              <a:buChar char="•"/>
            </a:pPr>
            <a:r>
              <a:rPr lang="en-US" sz="2200" b="1" dirty="0"/>
              <a:t>Department of Music Studies</a:t>
            </a:r>
          </a:p>
          <a:p>
            <a:pPr indent="-228600">
              <a:lnSpc>
                <a:spcPct val="90000"/>
              </a:lnSpc>
              <a:spcAft>
                <a:spcPts val="600"/>
              </a:spcAft>
              <a:buFont typeface="Arial" panose="020B0604020202020204" pitchFamily="34" charset="0"/>
              <a:buChar char="•"/>
            </a:pPr>
            <a:r>
              <a:rPr lang="en-US" sz="2200" b="1" dirty="0"/>
              <a:t>National and Kapodistrian University of Athens</a:t>
            </a:r>
          </a:p>
          <a:p>
            <a:pPr indent="-228600">
              <a:lnSpc>
                <a:spcPct val="90000"/>
              </a:lnSpc>
              <a:spcAft>
                <a:spcPts val="600"/>
              </a:spcAft>
              <a:buFont typeface="Arial" panose="020B0604020202020204" pitchFamily="34" charset="0"/>
              <a:buChar char="•"/>
            </a:pPr>
            <a:endParaRPr lang="en-US" sz="2200" b="1" dirty="0"/>
          </a:p>
          <a:p>
            <a:pPr>
              <a:lnSpc>
                <a:spcPct val="90000"/>
              </a:lnSpc>
              <a:spcAft>
                <a:spcPts val="600"/>
              </a:spcAft>
            </a:pPr>
            <a:r>
              <a:rPr lang="en-US" sz="2200" b="1" dirty="0">
                <a:hlinkClick r:id="rId4"/>
              </a:rPr>
              <a:t>https://en.music.uoa.gr/staff/laboratory_teaching_staff/magdalini_kalopana/</a:t>
            </a:r>
            <a:r>
              <a:rPr lang="en-US" sz="2200" b="1" dirty="0"/>
              <a:t> </a:t>
            </a:r>
          </a:p>
          <a:p>
            <a:pPr indent="-228600">
              <a:lnSpc>
                <a:spcPct val="90000"/>
              </a:lnSpc>
              <a:spcAft>
                <a:spcPts val="600"/>
              </a:spcAft>
              <a:buFont typeface="Arial" panose="020B0604020202020204" pitchFamily="34" charset="0"/>
              <a:buChar char="•"/>
            </a:pPr>
            <a:endParaRPr lang="en-US" sz="2200" dirty="0"/>
          </a:p>
        </p:txBody>
      </p:sp>
      <p:sp>
        <p:nvSpPr>
          <p:cNvPr id="9" name="TextBox 8">
            <a:extLst>
              <a:ext uri="{FF2B5EF4-FFF2-40B4-BE49-F238E27FC236}">
                <a16:creationId xmlns:a16="http://schemas.microsoft.com/office/drawing/2014/main" id="{4B40A904-1343-49AC-E178-265F7623FAA3}"/>
              </a:ext>
            </a:extLst>
          </p:cNvPr>
          <p:cNvSpPr txBox="1"/>
          <p:nvPr/>
        </p:nvSpPr>
        <p:spPr>
          <a:xfrm>
            <a:off x="4898571" y="5494564"/>
            <a:ext cx="3889419" cy="369332"/>
          </a:xfrm>
          <a:prstGeom prst="rect">
            <a:avLst/>
          </a:prstGeom>
          <a:noFill/>
        </p:spPr>
        <p:txBody>
          <a:bodyPr wrap="square" rtlCol="0">
            <a:spAutoFit/>
          </a:bodyPr>
          <a:lstStyle/>
          <a:p>
            <a:r>
              <a:rPr lang="en-GB" dirty="0"/>
              <a:t>Erasmus</a:t>
            </a:r>
            <a:r>
              <a:rPr lang="el-GR" dirty="0"/>
              <a:t>+ </a:t>
            </a:r>
            <a:r>
              <a:rPr lang="en-GB" dirty="0"/>
              <a:t>Mobility</a:t>
            </a:r>
          </a:p>
        </p:txBody>
      </p:sp>
    </p:spTree>
    <p:extLst>
      <p:ext uri="{BB962C8B-B14F-4D97-AF65-F5344CB8AC3E}">
        <p14:creationId xmlns:p14="http://schemas.microsoft.com/office/powerpoint/2010/main" val="237994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6E9E33-EB9F-815B-5A40-61F210DA7741}"/>
              </a:ext>
            </a:extLst>
          </p:cNvPr>
          <p:cNvSpPr>
            <a:spLocks noGrp="1"/>
          </p:cNvSpPr>
          <p:nvPr>
            <p:ph type="title"/>
          </p:nvPr>
        </p:nvSpPr>
        <p:spPr>
          <a:xfrm>
            <a:off x="847725" y="198953"/>
            <a:ext cx="10515600" cy="1325563"/>
          </a:xfrm>
        </p:spPr>
        <p:txBody>
          <a:bodyPr/>
          <a:lstStyle/>
          <a:p>
            <a:pPr algn="ctr"/>
            <a:r>
              <a:rPr lang="en-US" b="0" i="0" dirty="0">
                <a:solidFill>
                  <a:srgbClr val="24292E"/>
                </a:solidFill>
                <a:effectLst/>
                <a:highlight>
                  <a:srgbClr val="FFFFFF"/>
                </a:highlight>
                <a:latin typeface="Georgia" panose="02040502050405020303" pitchFamily="18" charset="0"/>
              </a:rPr>
              <a:t>Laboratory </a:t>
            </a:r>
            <a:br>
              <a:rPr lang="en-US" b="0" i="0" dirty="0">
                <a:solidFill>
                  <a:srgbClr val="24292E"/>
                </a:solidFill>
                <a:effectLst/>
                <a:highlight>
                  <a:srgbClr val="FFFFFF"/>
                </a:highlight>
                <a:latin typeface="Georgia" panose="02040502050405020303" pitchFamily="18" charset="0"/>
              </a:rPr>
            </a:br>
            <a:r>
              <a:rPr lang="en-US" b="0" i="0" dirty="0">
                <a:solidFill>
                  <a:srgbClr val="24292E"/>
                </a:solidFill>
                <a:effectLst/>
                <a:highlight>
                  <a:srgbClr val="FFFFFF"/>
                </a:highlight>
                <a:latin typeface="Georgia" panose="02040502050405020303" pitchFamily="18" charset="0"/>
              </a:rPr>
              <a:t>for the Study of Hellenic Music</a:t>
            </a:r>
          </a:p>
        </p:txBody>
      </p:sp>
      <p:pic>
        <p:nvPicPr>
          <p:cNvPr id="6" name="Θέση περιεχομένου 5" descr="Εικόνα που περιέχει κείμενο, στιγμιότυπο οθόνης, λογισμικό, υπολογιστής&#10;&#10;Περιγραφή που δημιουργήθηκε αυτόματα">
            <a:extLst>
              <a:ext uri="{FF2B5EF4-FFF2-40B4-BE49-F238E27FC236}">
                <a16:creationId xmlns:a16="http://schemas.microsoft.com/office/drawing/2014/main" id="{95D636E2-F1A0-E15B-B13F-4EB7E0E6304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979" t="11237" r="1733" b="6020"/>
          <a:stretch/>
        </p:blipFill>
        <p:spPr>
          <a:xfrm>
            <a:off x="1682044" y="1524516"/>
            <a:ext cx="8827911" cy="4267200"/>
          </a:xfrm>
        </p:spPr>
      </p:pic>
      <p:sp>
        <p:nvSpPr>
          <p:cNvPr id="8" name="TextBox 7">
            <a:extLst>
              <a:ext uri="{FF2B5EF4-FFF2-40B4-BE49-F238E27FC236}">
                <a16:creationId xmlns:a16="http://schemas.microsoft.com/office/drawing/2014/main" id="{264683FD-2357-61C8-CFC1-D3901AA388D0}"/>
              </a:ext>
            </a:extLst>
          </p:cNvPr>
          <p:cNvSpPr txBox="1"/>
          <p:nvPr/>
        </p:nvSpPr>
        <p:spPr>
          <a:xfrm>
            <a:off x="3497205" y="6169580"/>
            <a:ext cx="6099462" cy="369332"/>
          </a:xfrm>
          <a:prstGeom prst="rect">
            <a:avLst/>
          </a:prstGeom>
          <a:noFill/>
        </p:spPr>
        <p:txBody>
          <a:bodyPr wrap="square">
            <a:spAutoFit/>
          </a:bodyPr>
          <a:lstStyle/>
          <a:p>
            <a:r>
              <a:rPr lang="el-GR" dirty="0">
                <a:hlinkClick r:id="rId3"/>
              </a:rPr>
              <a:t>https://hellenic-music-lab.music.uoa.gr/en/</a:t>
            </a:r>
            <a:r>
              <a:rPr lang="en-US" dirty="0"/>
              <a:t> </a:t>
            </a:r>
            <a:endParaRPr lang="el-GR" dirty="0"/>
          </a:p>
        </p:txBody>
      </p:sp>
    </p:spTree>
    <p:extLst>
      <p:ext uri="{BB962C8B-B14F-4D97-AF65-F5344CB8AC3E}">
        <p14:creationId xmlns:p14="http://schemas.microsoft.com/office/powerpoint/2010/main" val="3092141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2A261A-FF99-AD31-6533-C09ED5F1058E}"/>
              </a:ext>
            </a:extLst>
          </p:cNvPr>
          <p:cNvSpPr>
            <a:spLocks noGrp="1"/>
          </p:cNvSpPr>
          <p:nvPr>
            <p:ph type="title"/>
          </p:nvPr>
        </p:nvSpPr>
        <p:spPr>
          <a:xfrm>
            <a:off x="838200" y="117475"/>
            <a:ext cx="10515600" cy="682625"/>
          </a:xfrm>
        </p:spPr>
        <p:txBody>
          <a:bodyPr>
            <a:normAutofit fontScale="90000"/>
          </a:bodyPr>
          <a:lstStyle/>
          <a:p>
            <a:pPr algn="ctr"/>
            <a:r>
              <a:rPr lang="en-US" dirty="0"/>
              <a:t>“Polymnia” Archive</a:t>
            </a:r>
            <a:endParaRPr lang="el-GR" dirty="0"/>
          </a:p>
        </p:txBody>
      </p:sp>
      <p:pic>
        <p:nvPicPr>
          <p:cNvPr id="9" name="Θέση περιεχομένου 8" descr="Εικόνα που περιέχει κείμενο, στιγμιότυπο οθόνης, λογισμικό, οθόνη&#10;&#10;Περιγραφή που δημιουργήθηκε αυτόματα">
            <a:extLst>
              <a:ext uri="{FF2B5EF4-FFF2-40B4-BE49-F238E27FC236}">
                <a16:creationId xmlns:a16="http://schemas.microsoft.com/office/drawing/2014/main" id="{1D5F9FAC-6AD6-FA12-815A-A4FE84BE01D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1456" r="-360" b="9960"/>
          <a:stretch/>
        </p:blipFill>
        <p:spPr>
          <a:xfrm>
            <a:off x="408474" y="800100"/>
            <a:ext cx="11375051" cy="5010151"/>
          </a:xfrm>
        </p:spPr>
      </p:pic>
      <p:sp>
        <p:nvSpPr>
          <p:cNvPr id="11" name="TextBox 10">
            <a:extLst>
              <a:ext uri="{FF2B5EF4-FFF2-40B4-BE49-F238E27FC236}">
                <a16:creationId xmlns:a16="http://schemas.microsoft.com/office/drawing/2014/main" id="{048B2B0D-1AB6-B6A5-1086-E68DC879D7A3}"/>
              </a:ext>
            </a:extLst>
          </p:cNvPr>
          <p:cNvSpPr txBox="1"/>
          <p:nvPr/>
        </p:nvSpPr>
        <p:spPr>
          <a:xfrm>
            <a:off x="3477638" y="6123543"/>
            <a:ext cx="6099242" cy="369332"/>
          </a:xfrm>
          <a:prstGeom prst="rect">
            <a:avLst/>
          </a:prstGeom>
          <a:noFill/>
        </p:spPr>
        <p:txBody>
          <a:bodyPr wrap="square">
            <a:spAutoFit/>
          </a:bodyPr>
          <a:lstStyle/>
          <a:p>
            <a:r>
              <a:rPr lang="el-GR" dirty="0">
                <a:hlinkClick r:id="rId3"/>
              </a:rPr>
              <a:t>https://polymnia.music.uoa.gr/admin</a:t>
            </a:r>
            <a:r>
              <a:rPr lang="en-US" dirty="0"/>
              <a:t> </a:t>
            </a:r>
            <a:endParaRPr lang="el-GR" dirty="0"/>
          </a:p>
        </p:txBody>
      </p:sp>
    </p:spTree>
    <p:extLst>
      <p:ext uri="{BB962C8B-B14F-4D97-AF65-F5344CB8AC3E}">
        <p14:creationId xmlns:p14="http://schemas.microsoft.com/office/powerpoint/2010/main" val="308532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712E947-0734-45F9-9C4F-41114EC3A3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C6B5652-C661-4C58-B937-F0F490F7FC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0B936867-6407-43FB-9DE6-1B0879D0C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CD0B258-678B-4A8C-894F-848AF24A19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C8D58395-74AF-401A-AF2F-76B6FCF71D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Rectangle 32">
            <a:extLst>
              <a:ext uri="{FF2B5EF4-FFF2-40B4-BE49-F238E27FC236}">
                <a16:creationId xmlns:a16="http://schemas.microsoft.com/office/drawing/2014/main" id="{2F003F3F-F118-41D2-AA3F-74DB0D1970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8D05E408-023F-F372-76D9-043D6AC7C6D0}"/>
              </a:ext>
            </a:extLst>
          </p:cNvPr>
          <p:cNvSpPr>
            <a:spLocks noGrp="1"/>
          </p:cNvSpPr>
          <p:nvPr>
            <p:ph type="title"/>
          </p:nvPr>
        </p:nvSpPr>
        <p:spPr>
          <a:xfrm>
            <a:off x="806825" y="457201"/>
            <a:ext cx="2844800" cy="3588870"/>
          </a:xfrm>
        </p:spPr>
        <p:txBody>
          <a:bodyPr anchor="b">
            <a:normAutofit/>
          </a:bodyPr>
          <a:lstStyle/>
          <a:p>
            <a:pPr algn="r"/>
            <a:r>
              <a:rPr lang="en-US" sz="4000">
                <a:solidFill>
                  <a:srgbClr val="FFFFFF"/>
                </a:solidFill>
              </a:rPr>
              <a:t>Thank you for your attention</a:t>
            </a:r>
            <a:r>
              <a:rPr lang="el-GR" sz="4000">
                <a:solidFill>
                  <a:srgbClr val="FFFFFF"/>
                </a:solidFill>
              </a:rPr>
              <a:t>!</a:t>
            </a:r>
            <a:r>
              <a:rPr lang="en-US" sz="4000">
                <a:solidFill>
                  <a:srgbClr val="FFFFFF"/>
                </a:solidFill>
              </a:rPr>
              <a:t>		</a:t>
            </a:r>
            <a:endParaRPr lang="el-GR" sz="4000">
              <a:solidFill>
                <a:srgbClr val="FFFFFF"/>
              </a:solidFill>
            </a:endParaRPr>
          </a:p>
        </p:txBody>
      </p:sp>
      <p:sp>
        <p:nvSpPr>
          <p:cNvPr id="3" name="Θέση περιεχομένου 2">
            <a:extLst>
              <a:ext uri="{FF2B5EF4-FFF2-40B4-BE49-F238E27FC236}">
                <a16:creationId xmlns:a16="http://schemas.microsoft.com/office/drawing/2014/main" id="{8A78FAC9-8BE3-5CBE-5911-BD76B8253DD8}"/>
              </a:ext>
            </a:extLst>
          </p:cNvPr>
          <p:cNvSpPr>
            <a:spLocks noGrp="1"/>
          </p:cNvSpPr>
          <p:nvPr>
            <p:ph idx="1"/>
          </p:nvPr>
        </p:nvSpPr>
        <p:spPr>
          <a:xfrm>
            <a:off x="4649245" y="669363"/>
            <a:ext cx="3371128" cy="5534211"/>
          </a:xfrm>
        </p:spPr>
        <p:txBody>
          <a:bodyPr anchor="ctr">
            <a:normAutofit/>
          </a:bodyPr>
          <a:lstStyle/>
          <a:p>
            <a:r>
              <a:rPr lang="en-US" sz="2000" dirty="0"/>
              <a:t>Magdalini Kalopana</a:t>
            </a:r>
          </a:p>
          <a:p>
            <a:r>
              <a:rPr lang="en-US" sz="2000" dirty="0">
                <a:hlinkClick r:id="rId2"/>
              </a:rPr>
              <a:t>mkalopana@music.uoa.gr</a:t>
            </a:r>
            <a:endParaRPr lang="en-US" sz="2000" dirty="0"/>
          </a:p>
          <a:p>
            <a:endParaRPr lang="el-GR" sz="2000" dirty="0"/>
          </a:p>
        </p:txBody>
      </p:sp>
      <p:pic>
        <p:nvPicPr>
          <p:cNvPr id="4" name="Εικόνα 3">
            <a:extLst>
              <a:ext uri="{FF2B5EF4-FFF2-40B4-BE49-F238E27FC236}">
                <a16:creationId xmlns:a16="http://schemas.microsoft.com/office/drawing/2014/main" id="{65CBD8DA-B573-06B1-0432-A7AF528F99EC}"/>
              </a:ext>
            </a:extLst>
          </p:cNvPr>
          <p:cNvPicPr>
            <a:picLocks noChangeAspect="1"/>
          </p:cNvPicPr>
          <p:nvPr/>
        </p:nvPicPr>
        <p:blipFill>
          <a:blip r:embed="rId3"/>
          <a:stretch>
            <a:fillRect/>
          </a:stretch>
        </p:blipFill>
        <p:spPr>
          <a:xfrm>
            <a:off x="8467859" y="1748008"/>
            <a:ext cx="2823586" cy="686348"/>
          </a:xfrm>
          <a:prstGeom prst="rect">
            <a:avLst/>
          </a:prstGeom>
        </p:spPr>
      </p:pic>
      <p:pic>
        <p:nvPicPr>
          <p:cNvPr id="7" name="Graphic 6" descr="Ηλεκτρονικό ταχυδρομείο">
            <a:extLst>
              <a:ext uri="{FF2B5EF4-FFF2-40B4-BE49-F238E27FC236}">
                <a16:creationId xmlns:a16="http://schemas.microsoft.com/office/drawing/2014/main" id="{1FB7B5BE-399F-074D-62FB-00B09EFE19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82034" y="3589863"/>
            <a:ext cx="2395235" cy="2395235"/>
          </a:xfrm>
          <a:prstGeom prst="rect">
            <a:avLst/>
          </a:prstGeom>
        </p:spPr>
      </p:pic>
    </p:spTree>
    <p:extLst>
      <p:ext uri="{BB962C8B-B14F-4D97-AF65-F5344CB8AC3E}">
        <p14:creationId xmlns:p14="http://schemas.microsoft.com/office/powerpoint/2010/main" val="380112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5C4F7C1B-431A-7F86-8185-38B72C50A5DD}"/>
              </a:ext>
            </a:extLst>
          </p:cNvPr>
          <p:cNvSpPr>
            <a:spLocks noGrp="1"/>
          </p:cNvSpPr>
          <p:nvPr>
            <p:ph type="title"/>
          </p:nvPr>
        </p:nvSpPr>
        <p:spPr>
          <a:xfrm>
            <a:off x="6272369" y="1380665"/>
            <a:ext cx="5754896" cy="1667569"/>
          </a:xfrm>
        </p:spPr>
        <p:txBody>
          <a:bodyPr anchor="b">
            <a:normAutofit fontScale="90000"/>
          </a:bodyPr>
          <a:lstStyle/>
          <a:p>
            <a:r>
              <a:rPr lang="en-US" sz="4000" dirty="0"/>
              <a:t>42 departments,</a:t>
            </a:r>
            <a:br>
              <a:rPr lang="en-US" sz="4000" dirty="0"/>
            </a:br>
            <a:r>
              <a:rPr lang="en-US" sz="4000" dirty="0"/>
              <a:t>more than 239 postgraduate programs</a:t>
            </a:r>
            <a:endParaRPr lang="el-GR" sz="4000" dirty="0"/>
          </a:p>
        </p:txBody>
      </p:sp>
      <p:pic>
        <p:nvPicPr>
          <p:cNvPr id="1026" name="Picture 2" descr="KICK-OFF MEETING of ELISAH project">
            <a:extLst>
              <a:ext uri="{FF2B5EF4-FFF2-40B4-BE49-F238E27FC236}">
                <a16:creationId xmlns:a16="http://schemas.microsoft.com/office/drawing/2014/main" id="{4B4E4951-6DBD-0374-82AA-9825172A7D2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33790" y="2114976"/>
            <a:ext cx="3279805" cy="3279805"/>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4820E859-D9CC-7862-6BF7-371DC3330B0E}"/>
              </a:ext>
            </a:extLst>
          </p:cNvPr>
          <p:cNvSpPr>
            <a:spLocks noGrp="1"/>
          </p:cNvSpPr>
          <p:nvPr>
            <p:ph idx="1"/>
          </p:nvPr>
        </p:nvSpPr>
        <p:spPr>
          <a:xfrm>
            <a:off x="6096000" y="3309257"/>
            <a:ext cx="5754896" cy="2542298"/>
          </a:xfrm>
        </p:spPr>
        <p:txBody>
          <a:bodyPr anchor="t">
            <a:normAutofit lnSpcReduction="10000"/>
          </a:bodyPr>
          <a:lstStyle/>
          <a:p>
            <a:pPr algn="just">
              <a:buFont typeface="Arial" panose="020B0604020202020204" pitchFamily="34" charset="0"/>
              <a:buChar char="•"/>
            </a:pPr>
            <a:r>
              <a:rPr lang="en-US" sz="1800" b="1" i="0" u="none" strike="noStrike" dirty="0">
                <a:solidFill>
                  <a:srgbClr val="0D6EFD"/>
                </a:solidFill>
                <a:effectLst/>
                <a:highlight>
                  <a:srgbClr val="FFFFFF"/>
                </a:highlight>
                <a:latin typeface="Open Sans" panose="020B0606030504020204" pitchFamily="34" charset="0"/>
                <a:hlinkClick r:id="rId3"/>
              </a:rPr>
              <a:t>Undergraduate Programs</a:t>
            </a:r>
            <a:endParaRPr lang="en-US" sz="1800" b="1" i="0" dirty="0">
              <a:solidFill>
                <a:srgbClr val="333333"/>
              </a:solidFill>
              <a:effectLst/>
              <a:highlight>
                <a:srgbClr val="FFFFFF"/>
              </a:highlight>
              <a:latin typeface="Open Sans" panose="020B0606030504020204" pitchFamily="34" charset="0"/>
            </a:endParaRPr>
          </a:p>
          <a:p>
            <a:pPr algn="just">
              <a:buFont typeface="Arial" panose="020B0604020202020204" pitchFamily="34" charset="0"/>
              <a:buChar char="•"/>
            </a:pPr>
            <a:r>
              <a:rPr lang="en-US" sz="1800" b="1" i="0" u="none" strike="noStrike" dirty="0">
                <a:solidFill>
                  <a:srgbClr val="0D6EFD"/>
                </a:solidFill>
                <a:effectLst/>
                <a:highlight>
                  <a:srgbClr val="FFFFFF"/>
                </a:highlight>
                <a:latin typeface="Open Sans" panose="020B0606030504020204" pitchFamily="34" charset="0"/>
                <a:hlinkClick r:id="rId4"/>
              </a:rPr>
              <a:t>Postgraduate Programs</a:t>
            </a:r>
            <a:endParaRPr lang="en-US" sz="1800" b="1" i="0" dirty="0">
              <a:solidFill>
                <a:srgbClr val="333333"/>
              </a:solidFill>
              <a:effectLst/>
              <a:highlight>
                <a:srgbClr val="FFFFFF"/>
              </a:highlight>
              <a:latin typeface="Open Sans" panose="020B0606030504020204" pitchFamily="34" charset="0"/>
            </a:endParaRPr>
          </a:p>
          <a:p>
            <a:pPr algn="just">
              <a:buFont typeface="Arial" panose="020B0604020202020204" pitchFamily="34" charset="0"/>
              <a:buChar char="•"/>
            </a:pPr>
            <a:r>
              <a:rPr lang="en-US" sz="1800" b="1" i="0" u="none" strike="noStrike" dirty="0">
                <a:solidFill>
                  <a:srgbClr val="0D6EFD"/>
                </a:solidFill>
                <a:effectLst/>
                <a:highlight>
                  <a:srgbClr val="FFFFFF"/>
                </a:highlight>
                <a:latin typeface="Open Sans" panose="020B0606030504020204" pitchFamily="34" charset="0"/>
                <a:hlinkClick r:id="rId5"/>
              </a:rPr>
              <a:t>Master Programs in Various Languages</a:t>
            </a:r>
            <a:endParaRPr lang="en-US" sz="1800" b="1" i="0" dirty="0">
              <a:solidFill>
                <a:srgbClr val="333333"/>
              </a:solidFill>
              <a:effectLst/>
              <a:highlight>
                <a:srgbClr val="FFFFFF"/>
              </a:highlight>
              <a:latin typeface="Open Sans" panose="020B0606030504020204" pitchFamily="34" charset="0"/>
            </a:endParaRPr>
          </a:p>
          <a:p>
            <a:pPr algn="just">
              <a:buFont typeface="Arial" panose="020B0604020202020204" pitchFamily="34" charset="0"/>
              <a:buChar char="•"/>
            </a:pPr>
            <a:r>
              <a:rPr lang="en-US" sz="1800" b="1" i="0" u="none" strike="noStrike" dirty="0">
                <a:solidFill>
                  <a:srgbClr val="0D6EFD"/>
                </a:solidFill>
                <a:effectLst/>
                <a:highlight>
                  <a:srgbClr val="FFFFFF"/>
                </a:highlight>
                <a:latin typeface="Open Sans" panose="020B0606030504020204" pitchFamily="34" charset="0"/>
                <a:hlinkClick r:id="rId6"/>
              </a:rPr>
              <a:t>Lifelong Learning</a:t>
            </a:r>
            <a:endParaRPr lang="en-US" sz="1800" b="1" i="0" dirty="0">
              <a:solidFill>
                <a:srgbClr val="333333"/>
              </a:solidFill>
              <a:effectLst/>
              <a:highlight>
                <a:srgbClr val="FFFFFF"/>
              </a:highlight>
              <a:latin typeface="Open Sans" panose="020B0606030504020204" pitchFamily="34" charset="0"/>
            </a:endParaRPr>
          </a:p>
          <a:p>
            <a:pPr algn="just">
              <a:buFont typeface="Arial" panose="020B0604020202020204" pitchFamily="34" charset="0"/>
              <a:buChar char="•"/>
            </a:pPr>
            <a:r>
              <a:rPr lang="en-US" sz="1800" b="1" i="0" u="none" strike="noStrike" dirty="0">
                <a:solidFill>
                  <a:srgbClr val="0D6EFD"/>
                </a:solidFill>
                <a:effectLst/>
                <a:highlight>
                  <a:srgbClr val="FFFFFF"/>
                </a:highlight>
                <a:latin typeface="Open Sans" panose="020B0606030504020204" pitchFamily="34" charset="0"/>
                <a:hlinkClick r:id="rId7"/>
              </a:rPr>
              <a:t>Summer Schools</a:t>
            </a:r>
            <a:endParaRPr lang="en-US" sz="1800" b="1" i="0" u="none" strike="noStrike" dirty="0">
              <a:solidFill>
                <a:srgbClr val="0D6EFD"/>
              </a:solidFill>
              <a:effectLst/>
              <a:highlight>
                <a:srgbClr val="FFFFFF"/>
              </a:highlight>
              <a:latin typeface="Open Sans" panose="020B0606030504020204" pitchFamily="34" charset="0"/>
            </a:endParaRPr>
          </a:p>
          <a:p>
            <a:pPr algn="just">
              <a:buFont typeface="Arial" panose="020B0604020202020204" pitchFamily="34" charset="0"/>
              <a:buChar char="•"/>
            </a:pPr>
            <a:endParaRPr lang="en-US" sz="1400" b="1" i="0" dirty="0">
              <a:solidFill>
                <a:srgbClr val="333333"/>
              </a:solidFill>
              <a:effectLst/>
              <a:highlight>
                <a:srgbClr val="FFFFFF"/>
              </a:highlight>
              <a:latin typeface="Open Sans" panose="020B0606030504020204" pitchFamily="34" charset="0"/>
            </a:endParaRPr>
          </a:p>
          <a:p>
            <a:r>
              <a:rPr lang="en-US" sz="2000" dirty="0">
                <a:solidFill>
                  <a:srgbClr val="0070C0"/>
                </a:solidFill>
                <a:hlinkClick r:id="rId8">
                  <a:extLst>
                    <a:ext uri="{A12FA001-AC4F-418D-AE19-62706E023703}">
                      <ahyp:hlinkClr xmlns:ahyp="http://schemas.microsoft.com/office/drawing/2018/hyperlinkcolor" val="tx"/>
                    </a:ext>
                  </a:extLst>
                </a:hlinkClick>
              </a:rPr>
              <a:t>https://en.uoa.gr/studies/</a:t>
            </a:r>
            <a:r>
              <a:rPr lang="en-US" sz="2000" dirty="0">
                <a:solidFill>
                  <a:srgbClr val="0070C0"/>
                </a:solidFill>
              </a:rPr>
              <a:t> </a:t>
            </a:r>
            <a:endParaRPr lang="el-GR" sz="2000" dirty="0">
              <a:solidFill>
                <a:srgbClr val="0070C0"/>
              </a:solidFill>
            </a:endParaRPr>
          </a:p>
        </p:txBody>
      </p:sp>
      <p:sp>
        <p:nvSpPr>
          <p:cNvPr id="1033" name="Rectangle 1032">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Εικόνα 7">
            <a:extLst>
              <a:ext uri="{FF2B5EF4-FFF2-40B4-BE49-F238E27FC236}">
                <a16:creationId xmlns:a16="http://schemas.microsoft.com/office/drawing/2014/main" id="{1DDC65F9-E04A-4D30-E7E3-1A8ADF404DD3}"/>
              </a:ext>
            </a:extLst>
          </p:cNvPr>
          <p:cNvPicPr>
            <a:picLocks noChangeAspect="1"/>
          </p:cNvPicPr>
          <p:nvPr/>
        </p:nvPicPr>
        <p:blipFill>
          <a:blip r:embed="rId9"/>
          <a:stretch>
            <a:fillRect/>
          </a:stretch>
        </p:blipFill>
        <p:spPr>
          <a:xfrm>
            <a:off x="1192369" y="394779"/>
            <a:ext cx="4584302" cy="1114338"/>
          </a:xfrm>
          <a:prstGeom prst="rect">
            <a:avLst/>
          </a:prstGeom>
        </p:spPr>
      </p:pic>
    </p:spTree>
    <p:extLst>
      <p:ext uri="{BB962C8B-B14F-4D97-AF65-F5344CB8AC3E}">
        <p14:creationId xmlns:p14="http://schemas.microsoft.com/office/powerpoint/2010/main" val="303520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68" name="Rectangle 2070">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2FFBA7B3-53AE-52A3-B076-F02467B18D88}"/>
              </a:ext>
            </a:extLst>
          </p:cNvPr>
          <p:cNvSpPr>
            <a:spLocks noGrp="1"/>
          </p:cNvSpPr>
          <p:nvPr>
            <p:ph type="title"/>
          </p:nvPr>
        </p:nvSpPr>
        <p:spPr>
          <a:xfrm>
            <a:off x="6412091" y="501651"/>
            <a:ext cx="4395340" cy="1716255"/>
          </a:xfrm>
        </p:spPr>
        <p:txBody>
          <a:bodyPr anchor="b">
            <a:normAutofit fontScale="90000"/>
          </a:bodyPr>
          <a:lstStyle/>
          <a:p>
            <a:pPr algn="ctr"/>
            <a:r>
              <a:rPr lang="en-US" sz="5600" dirty="0"/>
              <a:t>The establishment of the NKUA</a:t>
            </a:r>
            <a:endParaRPr lang="el-GR" sz="5600" dirty="0"/>
          </a:p>
        </p:txBody>
      </p:sp>
      <p:sp>
        <p:nvSpPr>
          <p:cNvPr id="2069" name="Rectangle 2072">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4" name="Picture 6" descr="Εικόνα που περιέχει κείμενο, γραμματοσειρά&#10;&#10;Περιγραφή που δημιουργήθηκε αυτόματα">
            <a:extLst>
              <a:ext uri="{FF2B5EF4-FFF2-40B4-BE49-F238E27FC236}">
                <a16:creationId xmlns:a16="http://schemas.microsoft.com/office/drawing/2014/main" id="{40227030-9AD6-15F8-CAFC-96FEF9044D1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48952" y="299509"/>
            <a:ext cx="4882006" cy="6258983"/>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79B26714-98E9-66DC-26BA-9DDB49275460}"/>
              </a:ext>
            </a:extLst>
          </p:cNvPr>
          <p:cNvSpPr>
            <a:spLocks noGrp="1"/>
          </p:cNvSpPr>
          <p:nvPr>
            <p:ph idx="1"/>
          </p:nvPr>
        </p:nvSpPr>
        <p:spPr>
          <a:xfrm>
            <a:off x="6392583" y="2645922"/>
            <a:ext cx="4434721" cy="3710427"/>
          </a:xfrm>
        </p:spPr>
        <p:txBody>
          <a:bodyPr anchor="t">
            <a:normAutofit/>
          </a:bodyPr>
          <a:lstStyle/>
          <a:p>
            <a:r>
              <a:rPr lang="en-US" sz="2000" b="0" i="0" dirty="0">
                <a:solidFill>
                  <a:schemeClr val="tx1">
                    <a:alpha val="80000"/>
                  </a:schemeClr>
                </a:solidFill>
                <a:effectLst/>
                <a:highlight>
                  <a:srgbClr val="FFFFFF"/>
                </a:highlight>
                <a:latin typeface="Open Sans" panose="020B0606030504020204" pitchFamily="34" charset="0"/>
              </a:rPr>
              <a:t>The idea of establishing a University in Greece emerged alongside with the Greek War of Independence, also known as the Greek Revolution</a:t>
            </a:r>
            <a:r>
              <a:rPr lang="en-US" sz="2000" b="1" i="0" dirty="0">
                <a:solidFill>
                  <a:schemeClr val="tx1">
                    <a:alpha val="80000"/>
                  </a:schemeClr>
                </a:solidFill>
                <a:effectLst/>
                <a:highlight>
                  <a:srgbClr val="FFFFFF"/>
                </a:highlight>
                <a:latin typeface="Open Sans" panose="020B0606030504020204" pitchFamily="34" charset="0"/>
              </a:rPr>
              <a:t>. </a:t>
            </a:r>
            <a:r>
              <a:rPr lang="en-US" sz="2000" b="0" i="0" dirty="0">
                <a:solidFill>
                  <a:schemeClr val="tx1">
                    <a:alpha val="80000"/>
                  </a:schemeClr>
                </a:solidFill>
                <a:effectLst/>
                <a:highlight>
                  <a:srgbClr val="FFFFFF"/>
                </a:highlight>
                <a:latin typeface="Open Sans" panose="020B0606030504020204" pitchFamily="34" charset="0"/>
              </a:rPr>
              <a:t>The National and Kapodistrian University of Athens, officially founded in April 14th, 1837, is the first University not only of Greece but both the Balkan peninsula and the Eastern Mediterranean region.</a:t>
            </a:r>
            <a:endParaRPr lang="el-GR" sz="2000" dirty="0">
              <a:solidFill>
                <a:schemeClr val="tx1">
                  <a:alpha val="80000"/>
                </a:schemeClr>
              </a:solidFill>
            </a:endParaRPr>
          </a:p>
        </p:txBody>
      </p:sp>
      <p:cxnSp>
        <p:nvCxnSpPr>
          <p:cNvPr id="2070" name="Straight Connector 207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2957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Ηλεκτρονικά πολυμέσα 7" title="History of NKUA">
            <a:hlinkClick r:id="" action="ppaction://media"/>
            <a:extLst>
              <a:ext uri="{FF2B5EF4-FFF2-40B4-BE49-F238E27FC236}">
                <a16:creationId xmlns:a16="http://schemas.microsoft.com/office/drawing/2014/main" id="{5BA6F480-BF6B-9EB6-B4F9-B05D626DC2D6}"/>
              </a:ext>
            </a:extLst>
          </p:cNvPr>
          <p:cNvPicPr>
            <a:picLocks noGrp="1" noRot="1" noChangeAspect="1"/>
          </p:cNvPicPr>
          <p:nvPr>
            <p:ph sz="half" idx="1"/>
            <a:videoFile r:link="rId1"/>
          </p:nvPr>
        </p:nvPicPr>
        <p:blipFill>
          <a:blip r:embed="rId3"/>
          <a:stretch>
            <a:fillRect/>
          </a:stretch>
        </p:blipFill>
        <p:spPr>
          <a:xfrm>
            <a:off x="109780" y="429056"/>
            <a:ext cx="6469140" cy="3654747"/>
          </a:xfrm>
          <a:prstGeom prst="rect">
            <a:avLst/>
          </a:prstGeom>
        </p:spPr>
      </p:pic>
      <p:pic>
        <p:nvPicPr>
          <p:cNvPr id="1026" name="Picture 2" descr="University of Athens: A Self-Portrait">
            <a:extLst>
              <a:ext uri="{FF2B5EF4-FFF2-40B4-BE49-F238E27FC236}">
                <a16:creationId xmlns:a16="http://schemas.microsoft.com/office/drawing/2014/main" id="{574990E0-65B6-3014-BA4D-5622ED0474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2134" y="0"/>
            <a:ext cx="482758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Θέση περιεχομένου 3">
            <a:extLst>
              <a:ext uri="{FF2B5EF4-FFF2-40B4-BE49-F238E27FC236}">
                <a16:creationId xmlns:a16="http://schemas.microsoft.com/office/drawing/2014/main" id="{4F7C9AA0-C9ED-B640-19D7-87D58EE26E1B}"/>
              </a:ext>
            </a:extLst>
          </p:cNvPr>
          <p:cNvSpPr>
            <a:spLocks noGrp="1"/>
          </p:cNvSpPr>
          <p:nvPr>
            <p:ph sz="half" idx="2"/>
          </p:nvPr>
        </p:nvSpPr>
        <p:spPr>
          <a:xfrm>
            <a:off x="1359414" y="6109834"/>
            <a:ext cx="4278096" cy="638220"/>
          </a:xfrm>
        </p:spPr>
        <p:txBody>
          <a:bodyPr>
            <a:normAutofit/>
          </a:bodyPr>
          <a:lstStyle/>
          <a:p>
            <a:pPr marL="0" indent="0">
              <a:buNone/>
            </a:pPr>
            <a:r>
              <a:rPr lang="en-GB" dirty="0">
                <a:hlinkClick r:id="rId5"/>
              </a:rPr>
              <a:t>A self portrait of the NKUA</a:t>
            </a:r>
            <a:endParaRPr lang="en-GB" dirty="0"/>
          </a:p>
        </p:txBody>
      </p:sp>
      <p:pic>
        <p:nvPicPr>
          <p:cNvPr id="9" name="Εικόνα 8">
            <a:extLst>
              <a:ext uri="{FF2B5EF4-FFF2-40B4-BE49-F238E27FC236}">
                <a16:creationId xmlns:a16="http://schemas.microsoft.com/office/drawing/2014/main" id="{B2BFB8A7-7040-C801-5089-3CFEC670D6AC}"/>
              </a:ext>
            </a:extLst>
          </p:cNvPr>
          <p:cNvPicPr>
            <a:picLocks noChangeAspect="1"/>
          </p:cNvPicPr>
          <p:nvPr/>
        </p:nvPicPr>
        <p:blipFill>
          <a:blip r:embed="rId6"/>
          <a:stretch>
            <a:fillRect/>
          </a:stretch>
        </p:blipFill>
        <p:spPr>
          <a:xfrm>
            <a:off x="1634071" y="4458798"/>
            <a:ext cx="3131658" cy="761234"/>
          </a:xfrm>
          <a:prstGeom prst="rect">
            <a:avLst/>
          </a:prstGeom>
        </p:spPr>
      </p:pic>
    </p:spTree>
    <p:extLst>
      <p:ext uri="{BB962C8B-B14F-4D97-AF65-F5344CB8AC3E}">
        <p14:creationId xmlns:p14="http://schemas.microsoft.com/office/powerpoint/2010/main" val="16884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Rectangle 1">
            <a:extLst>
              <a:ext uri="{FF2B5EF4-FFF2-40B4-BE49-F238E27FC236}">
                <a16:creationId xmlns:a16="http://schemas.microsoft.com/office/drawing/2014/main" id="{84458F16-B0E2-C75B-13CC-8A6F9D4B90E7}"/>
              </a:ext>
            </a:extLst>
          </p:cNvPr>
          <p:cNvSpPr>
            <a:spLocks noChangeArrowheads="1"/>
          </p:cNvSpPr>
          <p:nvPr/>
        </p:nvSpPr>
        <p:spPr bwMode="auto">
          <a:xfrm>
            <a:off x="838200" y="400050"/>
            <a:ext cx="10515600" cy="5776913"/>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a:p>
            <a:pPr marR="0" lvl="0" eaLnBrk="1" fontAlgn="base" hangingPunct="1">
              <a:lnSpc>
                <a:spcPct val="90000"/>
              </a:lnSpc>
              <a:spcBef>
                <a:spcPct val="0"/>
              </a:spcBef>
              <a:spcAft>
                <a:spcPts val="600"/>
              </a:spcAft>
              <a:buClrTx/>
              <a:buSzTx/>
              <a:tabLst/>
            </a:pPr>
            <a:r>
              <a:rPr kumimoji="0" lang="en-US" altLang="en-US" b="0" i="0" u="none" strike="noStrike" cap="none" normalizeH="0" baseline="0" dirty="0">
                <a:ln>
                  <a:noFill/>
                </a:ln>
                <a:effectLst/>
                <a:highlight>
                  <a:srgbClr val="C0C0C0"/>
                </a:highlight>
                <a:latin typeface="+mn-lt"/>
              </a:rPr>
              <a:t>NKUA places </a:t>
            </a:r>
            <a:r>
              <a:rPr kumimoji="0" lang="en-US" altLang="en-US" b="1" i="0" u="none" strike="noStrike" cap="none" normalizeH="0" baseline="0" dirty="0">
                <a:ln>
                  <a:noFill/>
                </a:ln>
                <a:effectLst/>
                <a:highlight>
                  <a:srgbClr val="C0C0C0"/>
                </a:highlight>
                <a:latin typeface="+mn-lt"/>
              </a:rPr>
              <a:t>89th in the world </a:t>
            </a:r>
            <a:r>
              <a:rPr kumimoji="0" lang="en-US" altLang="en-US" b="0" i="0" u="none" strike="noStrike" cap="none" normalizeH="0" baseline="0" dirty="0">
                <a:ln>
                  <a:noFill/>
                </a:ln>
                <a:effectLst/>
                <a:highlight>
                  <a:srgbClr val="C0C0C0"/>
                </a:highlight>
                <a:latin typeface="+mn-lt"/>
              </a:rPr>
              <a:t>and </a:t>
            </a:r>
            <a:r>
              <a:rPr kumimoji="0" lang="en-US" altLang="en-US" b="1" i="0" u="none" strike="noStrike" cap="none" normalizeH="0" baseline="0" dirty="0">
                <a:ln>
                  <a:noFill/>
                </a:ln>
                <a:effectLst/>
                <a:highlight>
                  <a:srgbClr val="C0C0C0"/>
                </a:highlight>
                <a:latin typeface="+mn-lt"/>
              </a:rPr>
              <a:t>16th in Europe</a:t>
            </a:r>
            <a:r>
              <a:rPr kumimoji="0" lang="en-US" altLang="en-US" b="0" i="0" u="none" strike="noStrike" cap="none" normalizeH="0" baseline="0" dirty="0">
                <a:ln>
                  <a:noFill/>
                </a:ln>
                <a:effectLst/>
                <a:highlight>
                  <a:srgbClr val="C0C0C0"/>
                </a:highlight>
                <a:latin typeface="+mn-lt"/>
              </a:rPr>
              <a:t>, marking a big jump in global University rankings</a:t>
            </a:r>
          </a:p>
          <a:p>
            <a:pPr marR="0" lvl="0" eaLnBrk="1" fontAlgn="base" hangingPunct="1">
              <a:lnSpc>
                <a:spcPct val="90000"/>
              </a:lnSpc>
              <a:spcBef>
                <a:spcPct val="0"/>
              </a:spcBef>
              <a:spcAft>
                <a:spcPts val="600"/>
              </a:spcAft>
              <a:buClrTx/>
              <a:buSzTx/>
              <a:tabLst/>
            </a:pPr>
            <a:endParaRPr kumimoji="0" lang="en-US" altLang="en-US" b="0" i="0" u="none" strike="noStrike" cap="none" normalizeH="0" baseline="0" dirty="0">
              <a:ln>
                <a:noFill/>
              </a:ln>
              <a:effectLst/>
              <a:latin typeface="+mn-lt"/>
            </a:endParaRPr>
          </a:p>
          <a:p>
            <a:pPr marR="0" lvl="0" eaLnBrk="1" fontAlgn="base" hangingPunct="1">
              <a:lnSpc>
                <a:spcPct val="90000"/>
              </a:lnSpc>
              <a:spcBef>
                <a:spcPct val="0"/>
              </a:spcBef>
              <a:spcAft>
                <a:spcPts val="600"/>
              </a:spcAft>
              <a:buClrTx/>
              <a:buSzTx/>
              <a:tabLst/>
            </a:pPr>
            <a:r>
              <a:rPr kumimoji="0" lang="en-US" altLang="en-US" sz="1400" b="1" i="0" u="none" strike="noStrike" cap="none" normalizeH="0" baseline="0" dirty="0">
                <a:ln>
                  <a:noFill/>
                </a:ln>
                <a:effectLst/>
                <a:latin typeface="+mn-lt"/>
              </a:rPr>
              <a:t>Important distinctions lay in store for the National and Kapodistrian University of Athens. The product of four authoritative global University rankings, these distinctions attested once more to the international standing of NKUA and its prominence among the Higher Educational Institutions in Greece and Southeastern Europe. Standing out are the appearances of NKUA in the top 100 of global University rankings and more specifically:</a:t>
            </a: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en-US" sz="1400" b="1" dirty="0">
                <a:latin typeface="+mn-lt"/>
              </a:rPr>
              <a:t>1. </a:t>
            </a:r>
            <a:r>
              <a:rPr kumimoji="0" lang="en-US" altLang="en-US" sz="1400" b="1" i="0" u="none" strike="noStrike" cap="none" normalizeH="0" baseline="0" dirty="0">
                <a:ln>
                  <a:noFill/>
                </a:ln>
                <a:effectLst/>
                <a:latin typeface="+mn-lt"/>
              </a:rPr>
              <a:t> Our University’s 89</a:t>
            </a:r>
            <a:r>
              <a:rPr kumimoji="0" lang="en-US" altLang="en-US" sz="1400" b="1" i="0" u="none" strike="noStrike" cap="none" normalizeH="0" baseline="30000" dirty="0">
                <a:ln>
                  <a:noFill/>
                </a:ln>
                <a:effectLst/>
                <a:latin typeface="+mn-lt"/>
              </a:rPr>
              <a:t>th</a:t>
            </a:r>
            <a:r>
              <a:rPr kumimoji="0" lang="en-US" altLang="en-US" sz="1400" b="1" i="0" u="none" strike="noStrike" cap="none" normalizeH="0" baseline="0" dirty="0">
                <a:ln>
                  <a:noFill/>
                </a:ln>
                <a:effectLst/>
                <a:latin typeface="+mn-lt"/>
              </a:rPr>
              <a:t> place in the world and 16</a:t>
            </a:r>
            <a:r>
              <a:rPr kumimoji="0" lang="en-US" altLang="en-US" sz="1400" b="1" i="0" u="none" strike="noStrike" cap="none" normalizeH="0" baseline="30000" dirty="0">
                <a:ln>
                  <a:noFill/>
                </a:ln>
                <a:effectLst/>
                <a:latin typeface="+mn-lt"/>
              </a:rPr>
              <a:t>th</a:t>
            </a:r>
            <a:r>
              <a:rPr kumimoji="0" lang="en-US" altLang="en-US" sz="1400" b="1" i="0" u="none" strike="noStrike" cap="none" normalizeH="0" baseline="0" dirty="0">
                <a:ln>
                  <a:noFill/>
                </a:ln>
                <a:effectLst/>
                <a:latin typeface="+mn-lt"/>
              </a:rPr>
              <a:t> place in Europe according to ‘</a:t>
            </a:r>
            <a:r>
              <a:rPr kumimoji="0" lang="en-US" altLang="en-US" sz="1400" b="1" i="1" u="none" strike="noStrike" cap="none" normalizeH="0" baseline="0" dirty="0">
                <a:ln>
                  <a:noFill/>
                </a:ln>
                <a:effectLst/>
                <a:latin typeface="+mn-lt"/>
              </a:rPr>
              <a:t>Top Universities by Top Google Scholar Citations</a:t>
            </a:r>
            <a:r>
              <a:rPr kumimoji="0" lang="en-US" altLang="en-US" sz="1400" b="1" i="0" u="none" strike="noStrike" cap="none" normalizeH="0" baseline="0" dirty="0">
                <a:ln>
                  <a:noFill/>
                </a:ln>
                <a:effectLst/>
                <a:latin typeface="+mn-lt"/>
              </a:rPr>
              <a:t>’</a:t>
            </a:r>
            <a:r>
              <a:rPr kumimoji="0" lang="en-US" altLang="en-US" sz="1400" b="0" i="0" u="none" strike="noStrike" cap="none" normalizeH="0" baseline="0" dirty="0">
                <a:ln>
                  <a:noFill/>
                </a:ln>
                <a:effectLst/>
                <a:latin typeface="+mn-lt"/>
              </a:rPr>
              <a:t>. Following the latest edition of this ranking and previous years’ results, the </a:t>
            </a:r>
            <a:r>
              <a:rPr kumimoji="0" lang="en-US" altLang="en-US" sz="1400" b="1" i="0" u="none" strike="noStrike" cap="none" normalizeH="0" baseline="0" dirty="0">
                <a:ln>
                  <a:noFill/>
                </a:ln>
                <a:effectLst/>
                <a:latin typeface="+mn-lt"/>
              </a:rPr>
              <a:t>National and Kapodistrian University of Athens consolidates and enhances its place among the top 100 Universities worldwide</a:t>
            </a:r>
            <a:r>
              <a:rPr kumimoji="0" lang="en-US" altLang="en-US" sz="1400" b="0" i="0" u="none" strike="noStrike" cap="none" normalizeH="0" baseline="0" dirty="0">
                <a:ln>
                  <a:noFill/>
                </a:ln>
                <a:effectLst/>
                <a:latin typeface="+mn-lt"/>
              </a:rPr>
              <a:t>.</a:t>
            </a: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r>
              <a:rPr lang="en-US" altLang="en-US" sz="1400" dirty="0">
                <a:latin typeface="+mn-lt"/>
              </a:rPr>
              <a:t>2. </a:t>
            </a:r>
            <a:r>
              <a:rPr kumimoji="0" lang="en-US" altLang="en-US" sz="1400" b="0" i="0" u="none" strike="noStrike" cap="none" normalizeH="0" baseline="0" dirty="0">
                <a:ln>
                  <a:noFill/>
                </a:ln>
                <a:effectLst/>
                <a:latin typeface="+mn-lt"/>
              </a:rPr>
              <a:t>NKUA’s </a:t>
            </a:r>
            <a:r>
              <a:rPr kumimoji="0" lang="en-US" altLang="en-US" sz="1400" b="1" i="0" u="none" strike="noStrike" cap="none" normalizeH="0" baseline="0" dirty="0">
                <a:ln>
                  <a:noFill/>
                </a:ln>
                <a:effectLst/>
                <a:latin typeface="+mn-lt"/>
              </a:rPr>
              <a:t>89</a:t>
            </a:r>
            <a:r>
              <a:rPr kumimoji="0" lang="en-US" altLang="en-US" sz="1400" b="1" i="0" u="none" strike="noStrike" cap="none" normalizeH="0" baseline="30000" dirty="0">
                <a:ln>
                  <a:noFill/>
                </a:ln>
                <a:effectLst/>
                <a:latin typeface="+mn-lt"/>
              </a:rPr>
              <a:t>th</a:t>
            </a:r>
            <a:r>
              <a:rPr kumimoji="0" lang="en-US" altLang="en-US" sz="1400" b="1" i="0" u="none" strike="noStrike" cap="none" normalizeH="0" baseline="0" dirty="0">
                <a:ln>
                  <a:noFill/>
                </a:ln>
                <a:effectLst/>
                <a:latin typeface="+mn-lt"/>
              </a:rPr>
              <a:t> place in</a:t>
            </a:r>
            <a:r>
              <a:rPr kumimoji="0" lang="en-US" altLang="en-US" sz="1400" b="0" i="0" u="none" strike="noStrike" cap="none" normalizeH="0" baseline="0" dirty="0">
                <a:ln>
                  <a:noFill/>
                </a:ln>
                <a:effectLst/>
                <a:latin typeface="+mn-lt"/>
              </a:rPr>
              <a:t> </a:t>
            </a:r>
            <a:r>
              <a:rPr kumimoji="0" lang="en-US" altLang="en-US" sz="1400" b="1" i="0" u="none" strike="noStrike" cap="none" normalizeH="0" baseline="0" dirty="0">
                <a:ln>
                  <a:noFill/>
                </a:ln>
                <a:effectLst/>
                <a:latin typeface="+mn-lt"/>
              </a:rPr>
              <a:t>Immunology</a:t>
            </a:r>
            <a:r>
              <a:rPr kumimoji="0" lang="en-US" altLang="en-US" sz="1400" b="0" i="0" u="none" strike="noStrike" cap="none" normalizeH="0" baseline="0" dirty="0">
                <a:ln>
                  <a:noFill/>
                </a:ln>
                <a:effectLst/>
                <a:latin typeface="+mn-lt"/>
              </a:rPr>
              <a:t>, and </a:t>
            </a:r>
            <a:r>
              <a:rPr kumimoji="0" lang="en-US" altLang="en-US" sz="1400" b="1" i="0" u="none" strike="noStrike" cap="none" normalizeH="0" baseline="0" dirty="0">
                <a:ln>
                  <a:noFill/>
                </a:ln>
                <a:effectLst/>
                <a:latin typeface="+mn-lt"/>
              </a:rPr>
              <a:t>100</a:t>
            </a:r>
            <a:r>
              <a:rPr kumimoji="0" lang="en-US" altLang="en-US" sz="1400" b="1" i="0" u="none" strike="noStrike" cap="none" normalizeH="0" baseline="30000" dirty="0">
                <a:ln>
                  <a:noFill/>
                </a:ln>
                <a:effectLst/>
                <a:latin typeface="+mn-lt"/>
              </a:rPr>
              <a:t>th</a:t>
            </a:r>
            <a:r>
              <a:rPr kumimoji="0" lang="en-US" altLang="en-US" sz="1400" b="1" i="0" u="none" strike="noStrike" cap="none" normalizeH="0" baseline="0" dirty="0">
                <a:ln>
                  <a:noFill/>
                </a:ln>
                <a:effectLst/>
                <a:latin typeface="+mn-lt"/>
              </a:rPr>
              <a:t> place in Pharmacology &amp; Toxicology worldwide</a:t>
            </a:r>
            <a:r>
              <a:rPr kumimoji="0" lang="en-US" altLang="en-US" sz="1400" b="0" i="0" u="none" strike="noStrike" cap="none" normalizeH="0" baseline="0" dirty="0">
                <a:ln>
                  <a:noFill/>
                </a:ln>
                <a:effectLst/>
                <a:latin typeface="+mn-lt"/>
              </a:rPr>
              <a:t> in the ‘</a:t>
            </a:r>
            <a:r>
              <a:rPr kumimoji="0" lang="en-US" altLang="en-US" sz="1400" b="0" i="1" u="none" strike="noStrike" cap="none" normalizeH="0" baseline="0" dirty="0">
                <a:ln>
                  <a:noFill/>
                </a:ln>
                <a:effectLst/>
                <a:latin typeface="+mn-lt"/>
              </a:rPr>
              <a:t>Ranking by Specific Subjects</a:t>
            </a:r>
            <a:r>
              <a:rPr kumimoji="0" lang="en-US" altLang="en-US" sz="1400" b="0" i="0" u="none" strike="noStrike" cap="none" normalizeH="0" baseline="0" dirty="0">
                <a:ln>
                  <a:noFill/>
                </a:ln>
                <a:effectLst/>
                <a:latin typeface="+mn-lt"/>
              </a:rPr>
              <a:t>’ category of ‘</a:t>
            </a:r>
            <a:r>
              <a:rPr kumimoji="0" lang="en-US" altLang="en-US" sz="1400" b="1" i="1" u="none" strike="noStrike" cap="none" normalizeH="0" baseline="0" dirty="0">
                <a:ln>
                  <a:noFill/>
                </a:ln>
                <a:effectLst/>
                <a:latin typeface="+mn-lt"/>
              </a:rPr>
              <a:t>NTU Rankings-Performance Rankings of Scientific Papers for World Universities</a:t>
            </a:r>
            <a:r>
              <a:rPr kumimoji="0" lang="en-US" altLang="en-US" sz="1400" b="0" i="0" u="none" strike="noStrike" cap="none" normalizeH="0" baseline="0" dirty="0">
                <a:ln>
                  <a:noFill/>
                </a:ln>
                <a:effectLst/>
                <a:latin typeface="+mn-lt"/>
              </a:rPr>
              <a:t>’.</a:t>
            </a: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latin typeface="+mn-lt"/>
              </a:rPr>
              <a:t>3. The </a:t>
            </a:r>
            <a:r>
              <a:rPr kumimoji="0" lang="en-US" altLang="en-US" sz="1400" b="1" i="0" u="none" strike="noStrike" cap="none" normalizeH="0" baseline="0" dirty="0">
                <a:ln>
                  <a:noFill/>
                </a:ln>
                <a:effectLst/>
                <a:latin typeface="+mn-lt"/>
              </a:rPr>
              <a:t>climbing</a:t>
            </a:r>
            <a:r>
              <a:rPr kumimoji="0" lang="en-US" altLang="en-US" sz="1400" b="0" i="0" u="none" strike="noStrike" cap="none" normalizeH="0" baseline="0" dirty="0">
                <a:ln>
                  <a:noFill/>
                </a:ln>
                <a:effectLst/>
                <a:latin typeface="+mn-lt"/>
              </a:rPr>
              <a:t> of the NKUA’s </a:t>
            </a:r>
            <a:r>
              <a:rPr kumimoji="0" lang="en-US" altLang="en-US" sz="1400" b="1" i="0" u="none" strike="noStrike" cap="none" normalizeH="0" baseline="0" dirty="0">
                <a:ln>
                  <a:noFill/>
                </a:ln>
                <a:effectLst/>
                <a:latin typeface="+mn-lt"/>
              </a:rPr>
              <a:t>School of Medicine</a:t>
            </a:r>
            <a:r>
              <a:rPr kumimoji="0" lang="en-US" altLang="en-US" sz="1400" b="0" i="0" u="none" strike="noStrike" cap="none" normalizeH="0" baseline="0" dirty="0">
                <a:ln>
                  <a:noFill/>
                </a:ln>
                <a:effectLst/>
                <a:latin typeface="+mn-lt"/>
              </a:rPr>
              <a:t> from the 101-150 bracket in 2022 </a:t>
            </a:r>
            <a:r>
              <a:rPr kumimoji="0" lang="en-US" altLang="en-US" sz="1400" b="1" i="0" u="none" strike="noStrike" cap="none" normalizeH="0" baseline="0" dirty="0">
                <a:ln>
                  <a:noFill/>
                </a:ln>
                <a:effectLst/>
                <a:latin typeface="+mn-lt"/>
              </a:rPr>
              <a:t>to the 76-100</a:t>
            </a:r>
            <a:r>
              <a:rPr kumimoji="0" lang="en-US" altLang="en-US" sz="1400" b="0" i="0" u="none" strike="noStrike" cap="none" normalizeH="0" baseline="0" dirty="0">
                <a:ln>
                  <a:noFill/>
                </a:ln>
                <a:effectLst/>
                <a:latin typeface="+mn-lt"/>
              </a:rPr>
              <a:t> bracket (i.e., to the </a:t>
            </a:r>
            <a:r>
              <a:rPr kumimoji="0" lang="en-US" altLang="en-US" sz="1400" b="1" i="0" u="none" strike="noStrike" cap="none" normalizeH="0" baseline="0" dirty="0">
                <a:ln>
                  <a:noFill/>
                </a:ln>
                <a:effectLst/>
                <a:latin typeface="+mn-lt"/>
              </a:rPr>
              <a:t>top 100 of Medical Schools worldwide</a:t>
            </a:r>
            <a:r>
              <a:rPr kumimoji="0" lang="en-US" altLang="en-US" sz="1400" b="0" i="0" u="none" strike="noStrike" cap="none" normalizeH="0" baseline="0" dirty="0">
                <a:ln>
                  <a:noFill/>
                </a:ln>
                <a:effectLst/>
                <a:latin typeface="+mn-lt"/>
              </a:rPr>
              <a:t>) as far as the academic subject </a:t>
            </a:r>
            <a:r>
              <a:rPr kumimoji="0" lang="en-US" altLang="en-US" sz="1400" b="1" i="0" u="none" strike="noStrike" cap="none" normalizeH="0" baseline="0" dirty="0">
                <a:ln>
                  <a:noFill/>
                </a:ln>
                <a:effectLst/>
                <a:latin typeface="+mn-lt"/>
              </a:rPr>
              <a:t>Clinical Medicine</a:t>
            </a:r>
            <a:r>
              <a:rPr kumimoji="0" lang="en-US" altLang="en-US" sz="1400" b="0" i="0" u="none" strike="noStrike" cap="none" normalizeH="0" baseline="0" dirty="0">
                <a:ln>
                  <a:noFill/>
                </a:ln>
                <a:effectLst/>
                <a:latin typeface="+mn-lt"/>
              </a:rPr>
              <a:t> is concerned, according to the ‘</a:t>
            </a:r>
            <a:r>
              <a:rPr kumimoji="0" lang="en-US" altLang="en-US" sz="1400" b="1" i="1" u="none" strike="noStrike" cap="none" normalizeH="0" baseline="0" dirty="0">
                <a:ln>
                  <a:noFill/>
                </a:ln>
                <a:effectLst/>
                <a:latin typeface="+mn-lt"/>
              </a:rPr>
              <a:t>Shanghai Ranking’s Global Ranking of Academic Subjects</a:t>
            </a:r>
            <a:r>
              <a:rPr kumimoji="0" lang="en-US" altLang="en-US" sz="1400" b="0" i="0" u="none" strike="noStrike" cap="none" normalizeH="0" baseline="0" dirty="0">
                <a:ln>
                  <a:noFill/>
                </a:ln>
                <a:effectLst/>
                <a:latin typeface="+mn-lt"/>
              </a:rPr>
              <a:t>’. With this achievement the NKUA’s School of Medicine now ranks first among the four Greek Universities with Medical Schools on the List.</a:t>
            </a: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a:p>
            <a:pPr marR="0" lvl="0" indent="-228600" eaLnBrk="1" fontAlgn="base" hangingPunct="1">
              <a:lnSpc>
                <a:spcPct val="90000"/>
              </a:lnSpc>
              <a:spcBef>
                <a:spcPct val="0"/>
              </a:spcBef>
              <a:spcAft>
                <a:spcPts val="600"/>
              </a:spcAft>
              <a:buClrTx/>
              <a:buSzTx/>
              <a:buFont typeface="Arial" panose="020B0604020202020204" pitchFamily="34" charset="0"/>
              <a:buChar char="•"/>
              <a:tabLst/>
            </a:pPr>
            <a:r>
              <a:rPr kumimoji="0" lang="en-US" altLang="en-US" sz="1400" b="0" i="0" u="none" strike="noStrike" cap="none" normalizeH="0" baseline="0" dirty="0">
                <a:ln>
                  <a:noFill/>
                </a:ln>
                <a:effectLst/>
                <a:latin typeface="+mn-lt"/>
              </a:rPr>
              <a:t>4. The inclusion of the </a:t>
            </a:r>
            <a:r>
              <a:rPr kumimoji="0" lang="en-US" altLang="en-US" sz="1400" b="1" i="0" u="none" strike="noStrike" cap="none" normalizeH="0" baseline="0" dirty="0">
                <a:ln>
                  <a:noFill/>
                </a:ln>
                <a:effectLst/>
                <a:latin typeface="+mn-lt"/>
              </a:rPr>
              <a:t>NKUA’s School of Dentistry </a:t>
            </a:r>
            <a:r>
              <a:rPr kumimoji="0" lang="en-US" altLang="en-US" sz="1400" b="0" i="0" u="none" strike="noStrike" cap="none" normalizeH="0" baseline="0" dirty="0">
                <a:ln>
                  <a:noFill/>
                </a:ln>
                <a:effectLst/>
                <a:latin typeface="+mn-lt"/>
              </a:rPr>
              <a:t>in the </a:t>
            </a:r>
            <a:r>
              <a:rPr kumimoji="0" lang="en-US" altLang="en-US" sz="1400" b="1" i="0" u="none" strike="noStrike" cap="none" normalizeH="0" baseline="0" dirty="0">
                <a:ln>
                  <a:noFill/>
                </a:ln>
                <a:effectLst/>
                <a:latin typeface="+mn-lt"/>
              </a:rPr>
              <a:t>top 100</a:t>
            </a:r>
            <a:r>
              <a:rPr kumimoji="0" lang="en-US" altLang="en-US" sz="1400" b="0" i="0" u="none" strike="noStrike" cap="none" normalizeH="0" baseline="0" dirty="0">
                <a:ln>
                  <a:noFill/>
                </a:ln>
                <a:effectLst/>
                <a:latin typeface="+mn-lt"/>
              </a:rPr>
              <a:t> (the </a:t>
            </a:r>
            <a:r>
              <a:rPr kumimoji="0" lang="en-US" altLang="en-US" sz="1400" b="1" i="0" u="none" strike="noStrike" cap="none" normalizeH="0" baseline="0" dirty="0">
                <a:ln>
                  <a:noFill/>
                </a:ln>
                <a:effectLst/>
                <a:latin typeface="+mn-lt"/>
              </a:rPr>
              <a:t>76-100</a:t>
            </a:r>
            <a:r>
              <a:rPr kumimoji="0" lang="en-US" altLang="en-US" sz="1400" b="0" i="0" u="none" strike="noStrike" cap="none" normalizeH="0" baseline="0" dirty="0">
                <a:ln>
                  <a:noFill/>
                </a:ln>
                <a:effectLst/>
                <a:latin typeface="+mn-lt"/>
              </a:rPr>
              <a:t> bracket) of the ‘</a:t>
            </a:r>
            <a:r>
              <a:rPr kumimoji="0" lang="en-US" altLang="en-US" sz="1400" b="1" i="1" u="none" strike="noStrike" cap="none" normalizeH="0" baseline="0" dirty="0">
                <a:ln>
                  <a:noFill/>
                </a:ln>
                <a:effectLst/>
                <a:latin typeface="+mn-lt"/>
              </a:rPr>
              <a:t>Shanghai Ranking’s Global Ranking of Academic Subjects</a:t>
            </a:r>
            <a:r>
              <a:rPr kumimoji="0" lang="en-US" altLang="en-US" sz="1400" b="0" i="0" u="none" strike="noStrike" cap="none" normalizeH="0" baseline="0" dirty="0">
                <a:ln>
                  <a:noFill/>
                </a:ln>
                <a:effectLst/>
                <a:latin typeface="+mn-lt"/>
              </a:rPr>
              <a:t>’ in the subject </a:t>
            </a:r>
            <a:r>
              <a:rPr kumimoji="0" lang="en-US" altLang="en-US" sz="1400" b="1" i="0" u="none" strike="noStrike" cap="none" normalizeH="0" baseline="0" dirty="0">
                <a:ln>
                  <a:noFill/>
                </a:ln>
                <a:effectLst/>
                <a:latin typeface="+mn-lt"/>
              </a:rPr>
              <a:t>Dentistry &amp; Oral </a:t>
            </a:r>
            <a:r>
              <a:rPr kumimoji="0" lang="en-US" altLang="en-US" sz="1400" b="1" i="0" u="none" strike="noStrike" cap="none" normalizeH="0" baseline="0" dirty="0" err="1">
                <a:ln>
                  <a:noFill/>
                </a:ln>
                <a:effectLst/>
                <a:latin typeface="+mn-lt"/>
              </a:rPr>
              <a:t>Sciences</a:t>
            </a:r>
            <a:r>
              <a:rPr kumimoji="0" lang="en-US" altLang="en-US" sz="1400" b="0" i="0" u="none" strike="noStrike" cap="none" normalizeH="0" baseline="0" dirty="0" err="1">
                <a:ln>
                  <a:noFill/>
                </a:ln>
                <a:effectLst/>
                <a:latin typeface="+mn-lt"/>
              </a:rPr>
              <a:t>.It</a:t>
            </a:r>
            <a:r>
              <a:rPr kumimoji="0" lang="en-US" altLang="en-US" sz="1400" b="0" i="0" u="none" strike="noStrike" cap="none" normalizeH="0" baseline="0" dirty="0">
                <a:ln>
                  <a:noFill/>
                </a:ln>
                <a:effectLst/>
                <a:latin typeface="+mn-lt"/>
              </a:rPr>
              <a:t> is worth noting that within 2017-2023, the School of Dentistry found itself four times in the top 100 and another three times in the 100-150 bracket.</a:t>
            </a:r>
          </a:p>
          <a:p>
            <a:pPr marL="0" marR="0" lvl="0" indent="-228600" eaLnBrk="1" fontAlgn="base" hangingPunct="1">
              <a:lnSpc>
                <a:spcPct val="90000"/>
              </a:lnSpc>
              <a:spcBef>
                <a:spcPct val="0"/>
              </a:spcBef>
              <a:spcAft>
                <a:spcPts val="600"/>
              </a:spcAft>
              <a:buClrTx/>
              <a:buSzTx/>
              <a:buFont typeface="Arial" panose="020B0604020202020204" pitchFamily="34" charset="0"/>
              <a:buChar char="•"/>
              <a:tabLst/>
            </a:pPr>
            <a:endParaRPr kumimoji="0" lang="en-US" altLang="en-US" sz="1400" b="0" i="0" u="none" strike="noStrike" cap="none" normalizeH="0" baseline="0" dirty="0">
              <a:ln>
                <a:noFill/>
              </a:ln>
              <a:effectLst/>
              <a:latin typeface="+mn-lt"/>
            </a:endParaRPr>
          </a:p>
        </p:txBody>
      </p:sp>
    </p:spTree>
    <p:extLst>
      <p:ext uri="{BB962C8B-B14F-4D97-AF65-F5344CB8AC3E}">
        <p14:creationId xmlns:p14="http://schemas.microsoft.com/office/powerpoint/2010/main" val="34578984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7940BB-FBC4-492E-BD92-3B7B914D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1">
            <a:extLst>
              <a:ext uri="{FF2B5EF4-FFF2-40B4-BE49-F238E27FC236}">
                <a16:creationId xmlns:a16="http://schemas.microsoft.com/office/drawing/2014/main" id="{3E3B7CBF-D75F-7D1B-CDA5-27E7D7041DA8}"/>
              </a:ext>
            </a:extLst>
          </p:cNvPr>
          <p:cNvSpPr>
            <a:spLocks noChangeArrowheads="1"/>
          </p:cNvSpPr>
          <p:nvPr/>
        </p:nvSpPr>
        <p:spPr bwMode="auto">
          <a:xfrm>
            <a:off x="4946163" y="2448733"/>
            <a:ext cx="6707084" cy="1314487"/>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en-US" sz="2800" b="1" i="0" u="none" strike="noStrike" kern="1200" cap="none" normalizeH="0" baseline="0" dirty="0">
                <a:ln>
                  <a:noFill/>
                </a:ln>
                <a:solidFill>
                  <a:schemeClr val="tx1"/>
                </a:solidFill>
                <a:effectLst/>
                <a:latin typeface="+mj-lt"/>
                <a:ea typeface="+mj-ea"/>
                <a:cs typeface="+mj-cs"/>
              </a:rPr>
              <a:t>Ranking of Greek Universities in Webometrics’ ‘</a:t>
            </a:r>
            <a:r>
              <a:rPr kumimoji="0" lang="en-US" altLang="en-US" sz="2800" b="1" i="1" u="none" strike="noStrike" kern="1200" cap="none" normalizeH="0" baseline="0" dirty="0">
                <a:ln>
                  <a:noFill/>
                </a:ln>
                <a:solidFill>
                  <a:schemeClr val="tx1"/>
                </a:solidFill>
                <a:effectLst/>
                <a:latin typeface="+mj-lt"/>
                <a:ea typeface="+mj-ea"/>
                <a:cs typeface="+mj-cs"/>
              </a:rPr>
              <a:t>Top Universities by Top Google Scholar Citations</a:t>
            </a:r>
            <a:r>
              <a:rPr kumimoji="0" lang="en-US" altLang="en-US" sz="2800" b="1" i="0" u="none" strike="noStrike" kern="1200" cap="none" normalizeH="0" baseline="0" dirty="0">
                <a:ln>
                  <a:noFill/>
                </a:ln>
                <a:solidFill>
                  <a:schemeClr val="tx1"/>
                </a:solidFill>
                <a:effectLst/>
                <a:latin typeface="+mj-lt"/>
                <a:ea typeface="+mj-ea"/>
                <a:cs typeface="+mj-cs"/>
              </a:rPr>
              <a:t>’ (January 2024)</a:t>
            </a:r>
            <a:endParaRPr kumimoji="0" lang="en-US" altLang="en-US" sz="2800" b="0" i="0" u="none" strike="noStrike" kern="1200" cap="none" normalizeH="0" baseline="0" dirty="0">
              <a:ln>
                <a:noFill/>
              </a:ln>
              <a:solidFill>
                <a:schemeClr val="tx1"/>
              </a:solidFill>
              <a:effectLst/>
              <a:latin typeface="+mj-lt"/>
              <a:ea typeface="+mj-ea"/>
              <a:cs typeface="+mj-cs"/>
            </a:endParaRPr>
          </a:p>
        </p:txBody>
      </p:sp>
      <p:sp>
        <p:nvSpPr>
          <p:cNvPr id="10"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53987" y="4409267"/>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Πίνακας 1">
            <a:extLst>
              <a:ext uri="{FF2B5EF4-FFF2-40B4-BE49-F238E27FC236}">
                <a16:creationId xmlns:a16="http://schemas.microsoft.com/office/drawing/2014/main" id="{91F38AA2-8D1B-7BF7-8418-B4208E2E9E0A}"/>
              </a:ext>
            </a:extLst>
          </p:cNvPr>
          <p:cNvGraphicFramePr>
            <a:graphicFrameLocks noGrp="1"/>
          </p:cNvGraphicFramePr>
          <p:nvPr>
            <p:extLst>
              <p:ext uri="{D42A27DB-BD31-4B8C-83A1-F6EECF244321}">
                <p14:modId xmlns:p14="http://schemas.microsoft.com/office/powerpoint/2010/main" val="403582586"/>
              </p:ext>
            </p:extLst>
          </p:nvPr>
        </p:nvGraphicFramePr>
        <p:xfrm>
          <a:off x="320040" y="866816"/>
          <a:ext cx="4087370" cy="4806245"/>
        </p:xfrm>
        <a:graphic>
          <a:graphicData uri="http://schemas.openxmlformats.org/drawingml/2006/table">
            <a:tbl>
              <a:tblPr firstRow="1" bandRow="1"/>
              <a:tblGrid>
                <a:gridCol w="1889826">
                  <a:extLst>
                    <a:ext uri="{9D8B030D-6E8A-4147-A177-3AD203B41FA5}">
                      <a16:colId xmlns:a16="http://schemas.microsoft.com/office/drawing/2014/main" val="496853176"/>
                    </a:ext>
                  </a:extLst>
                </a:gridCol>
                <a:gridCol w="857523">
                  <a:extLst>
                    <a:ext uri="{9D8B030D-6E8A-4147-A177-3AD203B41FA5}">
                      <a16:colId xmlns:a16="http://schemas.microsoft.com/office/drawing/2014/main" val="639113595"/>
                    </a:ext>
                  </a:extLst>
                </a:gridCol>
                <a:gridCol w="786961">
                  <a:extLst>
                    <a:ext uri="{9D8B030D-6E8A-4147-A177-3AD203B41FA5}">
                      <a16:colId xmlns:a16="http://schemas.microsoft.com/office/drawing/2014/main" val="515310037"/>
                    </a:ext>
                  </a:extLst>
                </a:gridCol>
                <a:gridCol w="553060">
                  <a:extLst>
                    <a:ext uri="{9D8B030D-6E8A-4147-A177-3AD203B41FA5}">
                      <a16:colId xmlns:a16="http://schemas.microsoft.com/office/drawing/2014/main" val="2697224423"/>
                    </a:ext>
                  </a:extLst>
                </a:gridCol>
              </a:tblGrid>
              <a:tr h="287588">
                <a:tc>
                  <a:txBody>
                    <a:bodyPr/>
                    <a:lstStyle/>
                    <a:p>
                      <a:pPr algn="l" fontAlgn="t"/>
                      <a:r>
                        <a:rPr lang="en-GB" sz="800" b="1">
                          <a:solidFill>
                            <a:srgbClr val="191919"/>
                          </a:solidFill>
                          <a:effectLst/>
                          <a:latin typeface="inherit"/>
                        </a:rPr>
                        <a:t>UNIVERSITY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WORLD RANK Jan 2024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COUNTRY RANK Jan 2024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CITATIONS</a:t>
                      </a:r>
                      <a:br>
                        <a:rPr lang="en-GB" sz="800">
                          <a:solidFill>
                            <a:srgbClr val="191919"/>
                          </a:solidFill>
                          <a:effectLst/>
                          <a:latin typeface="inherit"/>
                        </a:rPr>
                      </a:br>
                      <a:r>
                        <a:rPr lang="en-GB" sz="800" b="1">
                          <a:solidFill>
                            <a:srgbClr val="191919"/>
                          </a:solidFill>
                          <a:effectLst/>
                          <a:latin typeface="inherit"/>
                        </a:rPr>
                        <a:t>Jan 2024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3319934780"/>
                  </a:ext>
                </a:extLst>
              </a:tr>
              <a:tr h="287588">
                <a:tc>
                  <a:txBody>
                    <a:bodyPr/>
                    <a:lstStyle/>
                    <a:p>
                      <a:pPr algn="l" fontAlgn="t"/>
                      <a:r>
                        <a:rPr lang="en-GB" sz="800" b="1">
                          <a:solidFill>
                            <a:srgbClr val="191919"/>
                          </a:solidFill>
                          <a:effectLst/>
                          <a:latin typeface="inherit"/>
                        </a:rPr>
                        <a:t>National and Kapodistrian University of Athens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89</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4,285,020</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2543966826"/>
                  </a:ext>
                </a:extLst>
              </a:tr>
              <a:tr h="162143">
                <a:tc>
                  <a:txBody>
                    <a:bodyPr/>
                    <a:lstStyle/>
                    <a:p>
                      <a:pPr algn="l" fontAlgn="t"/>
                      <a:r>
                        <a:rPr lang="en-GB" sz="800" b="1">
                          <a:solidFill>
                            <a:srgbClr val="191919"/>
                          </a:solidFill>
                          <a:effectLst/>
                          <a:latin typeface="inherit"/>
                        </a:rPr>
                        <a:t>Aristotle University of Thessaloniki</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272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1,910,120</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2683062977"/>
                  </a:ext>
                </a:extLst>
              </a:tr>
              <a:tr h="287588">
                <a:tc>
                  <a:txBody>
                    <a:bodyPr/>
                    <a:lstStyle/>
                    <a:p>
                      <a:pPr algn="l" fontAlgn="t"/>
                      <a:r>
                        <a:rPr lang="en-GB" sz="800" b="1">
                          <a:solidFill>
                            <a:srgbClr val="191919"/>
                          </a:solidFill>
                          <a:effectLst/>
                          <a:latin typeface="inherit"/>
                        </a:rPr>
                        <a:t>University of Patras (incl. University of Western Greece)</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384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3</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1,306,118</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1009035183"/>
                  </a:ext>
                </a:extLst>
              </a:tr>
              <a:tr h="162143">
                <a:tc>
                  <a:txBody>
                    <a:bodyPr/>
                    <a:lstStyle/>
                    <a:p>
                      <a:pPr algn="l" fontAlgn="t"/>
                      <a:r>
                        <a:rPr lang="en-GB" sz="800" b="1">
                          <a:solidFill>
                            <a:srgbClr val="191919"/>
                          </a:solidFill>
                          <a:effectLst/>
                          <a:latin typeface="inherit"/>
                        </a:rPr>
                        <a:t>National Technical University of Athens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404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1,220,547</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982978139"/>
                  </a:ext>
                </a:extLst>
              </a:tr>
              <a:tr h="162143">
                <a:tc>
                  <a:txBody>
                    <a:bodyPr/>
                    <a:lstStyle/>
                    <a:p>
                      <a:pPr algn="l" fontAlgn="t"/>
                      <a:r>
                        <a:rPr lang="en-GB" sz="800" b="1">
                          <a:solidFill>
                            <a:srgbClr val="191919"/>
                          </a:solidFill>
                          <a:effectLst/>
                          <a:latin typeface="inherit"/>
                        </a:rPr>
                        <a:t>University of Crete</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418</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5</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1,179,465</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3966902523"/>
                  </a:ext>
                </a:extLst>
              </a:tr>
              <a:tr h="162143">
                <a:tc>
                  <a:txBody>
                    <a:bodyPr/>
                    <a:lstStyle/>
                    <a:p>
                      <a:pPr algn="l" fontAlgn="t"/>
                      <a:r>
                        <a:rPr lang="en-GB" sz="800" b="1">
                          <a:solidFill>
                            <a:srgbClr val="191919"/>
                          </a:solidFill>
                          <a:effectLst/>
                          <a:latin typeface="inherit"/>
                        </a:rPr>
                        <a:t>University of Thessaly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472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1,007,389</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187904860"/>
                  </a:ext>
                </a:extLst>
              </a:tr>
              <a:tr h="162143">
                <a:tc>
                  <a:txBody>
                    <a:bodyPr/>
                    <a:lstStyle/>
                    <a:p>
                      <a:pPr algn="l" fontAlgn="t"/>
                      <a:r>
                        <a:rPr lang="en-GB" sz="800" b="1">
                          <a:solidFill>
                            <a:srgbClr val="191919"/>
                          </a:solidFill>
                          <a:effectLst/>
                          <a:latin typeface="inherit"/>
                        </a:rPr>
                        <a:t>University of Ioannina</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502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7</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930,610</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1272764266"/>
                  </a:ext>
                </a:extLst>
              </a:tr>
              <a:tr h="162143">
                <a:tc>
                  <a:txBody>
                    <a:bodyPr/>
                    <a:lstStyle/>
                    <a:p>
                      <a:pPr algn="l" fontAlgn="t"/>
                      <a:r>
                        <a:rPr lang="en-GB" sz="800" b="1">
                          <a:solidFill>
                            <a:srgbClr val="191919"/>
                          </a:solidFill>
                          <a:effectLst/>
                          <a:latin typeface="inherit"/>
                        </a:rPr>
                        <a:t>Democritus University of Thrace</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716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8</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522,544</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935581222"/>
                  </a:ext>
                </a:extLst>
              </a:tr>
              <a:tr h="162143">
                <a:tc>
                  <a:txBody>
                    <a:bodyPr/>
                    <a:lstStyle/>
                    <a:p>
                      <a:pPr algn="l" fontAlgn="t"/>
                      <a:r>
                        <a:rPr lang="en-GB" sz="800" b="1">
                          <a:solidFill>
                            <a:srgbClr val="191919"/>
                          </a:solidFill>
                          <a:effectLst/>
                          <a:latin typeface="inherit"/>
                        </a:rPr>
                        <a:t>Agricultural University of Athens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889</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9</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366,247</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4016895255"/>
                  </a:ext>
                </a:extLst>
              </a:tr>
              <a:tr h="162143">
                <a:tc>
                  <a:txBody>
                    <a:bodyPr/>
                    <a:lstStyle/>
                    <a:p>
                      <a:pPr algn="l" fontAlgn="t"/>
                      <a:r>
                        <a:rPr lang="en-GB" sz="800" b="1">
                          <a:solidFill>
                            <a:srgbClr val="191919"/>
                          </a:solidFill>
                          <a:effectLst/>
                          <a:latin typeface="inherit"/>
                        </a:rPr>
                        <a:t>University of West Attica</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923</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339,542</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1179464267"/>
                  </a:ext>
                </a:extLst>
              </a:tr>
              <a:tr h="162143">
                <a:tc>
                  <a:txBody>
                    <a:bodyPr/>
                    <a:lstStyle/>
                    <a:p>
                      <a:pPr algn="l" fontAlgn="t"/>
                      <a:r>
                        <a:rPr lang="en-GB" sz="800" b="1">
                          <a:solidFill>
                            <a:srgbClr val="191919"/>
                          </a:solidFill>
                          <a:effectLst/>
                          <a:latin typeface="inherit"/>
                        </a:rPr>
                        <a:t>University of the Aegean</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946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11</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322,009</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2963044228"/>
                  </a:ext>
                </a:extLst>
              </a:tr>
              <a:tr h="287588">
                <a:tc>
                  <a:txBody>
                    <a:bodyPr/>
                    <a:lstStyle/>
                    <a:p>
                      <a:pPr algn="l" fontAlgn="t"/>
                      <a:r>
                        <a:rPr lang="en-GB" sz="800" b="1">
                          <a:solidFill>
                            <a:srgbClr val="191919"/>
                          </a:solidFill>
                          <a:effectLst/>
                          <a:latin typeface="inherit"/>
                        </a:rPr>
                        <a:t>Athens University of Economics and Business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966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308,749</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954561393"/>
                  </a:ext>
                </a:extLst>
              </a:tr>
              <a:tr h="162143">
                <a:tc>
                  <a:txBody>
                    <a:bodyPr/>
                    <a:lstStyle/>
                    <a:p>
                      <a:pPr algn="l" fontAlgn="t"/>
                      <a:r>
                        <a:rPr lang="en-GB" sz="800" b="1">
                          <a:solidFill>
                            <a:srgbClr val="191919"/>
                          </a:solidFill>
                          <a:effectLst/>
                          <a:latin typeface="inherit"/>
                        </a:rPr>
                        <a:t>Technical University of Crete</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1,010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13</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288,164</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418383872"/>
                  </a:ext>
                </a:extLst>
              </a:tr>
              <a:tr h="162143">
                <a:tc>
                  <a:txBody>
                    <a:bodyPr/>
                    <a:lstStyle/>
                    <a:p>
                      <a:pPr algn="l" fontAlgn="t"/>
                      <a:r>
                        <a:rPr lang="en-GB" sz="800" b="1">
                          <a:solidFill>
                            <a:srgbClr val="191919"/>
                          </a:solidFill>
                          <a:effectLst/>
                          <a:latin typeface="inherit"/>
                        </a:rPr>
                        <a:t>University of Piraeus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1,266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179,830</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542833292"/>
                  </a:ext>
                </a:extLst>
              </a:tr>
              <a:tr h="162143">
                <a:tc>
                  <a:txBody>
                    <a:bodyPr/>
                    <a:lstStyle/>
                    <a:p>
                      <a:pPr algn="l" fontAlgn="t"/>
                      <a:r>
                        <a:rPr lang="en-GB" sz="800" b="1">
                          <a:solidFill>
                            <a:srgbClr val="191919"/>
                          </a:solidFill>
                          <a:effectLst/>
                          <a:latin typeface="inherit"/>
                        </a:rPr>
                        <a:t>Hellenic Mediterranean University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1,440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15</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140,223</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3492678954"/>
                  </a:ext>
                </a:extLst>
              </a:tr>
              <a:tr h="162143">
                <a:tc>
                  <a:txBody>
                    <a:bodyPr/>
                    <a:lstStyle/>
                    <a:p>
                      <a:pPr algn="l" fontAlgn="t"/>
                      <a:r>
                        <a:rPr lang="en-GB" sz="800" b="1">
                          <a:solidFill>
                            <a:srgbClr val="191919"/>
                          </a:solidFill>
                          <a:effectLst/>
                          <a:latin typeface="inherit"/>
                        </a:rPr>
                        <a:t>University of Western Macedonia</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1,458</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136,051</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2426750017"/>
                  </a:ext>
                </a:extLst>
              </a:tr>
              <a:tr h="162143">
                <a:tc>
                  <a:txBody>
                    <a:bodyPr/>
                    <a:lstStyle/>
                    <a:p>
                      <a:pPr algn="l" fontAlgn="t"/>
                      <a:r>
                        <a:rPr lang="en-GB" sz="800" b="1">
                          <a:solidFill>
                            <a:srgbClr val="191919"/>
                          </a:solidFill>
                          <a:effectLst/>
                          <a:latin typeface="inherit"/>
                        </a:rPr>
                        <a:t>International Hellenic University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1,496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17</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129,568</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1153118805"/>
                  </a:ext>
                </a:extLst>
              </a:tr>
              <a:tr h="162143">
                <a:tc>
                  <a:txBody>
                    <a:bodyPr/>
                    <a:lstStyle/>
                    <a:p>
                      <a:pPr algn="l" fontAlgn="t"/>
                      <a:r>
                        <a:rPr lang="en-GB" sz="800" b="1">
                          <a:solidFill>
                            <a:srgbClr val="191919"/>
                          </a:solidFill>
                          <a:effectLst/>
                          <a:latin typeface="inherit"/>
                        </a:rPr>
                        <a:t>University of the Peloponnese</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1,497</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18</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129,422</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533843616"/>
                  </a:ext>
                </a:extLst>
              </a:tr>
              <a:tr h="162143">
                <a:tc>
                  <a:txBody>
                    <a:bodyPr/>
                    <a:lstStyle/>
                    <a:p>
                      <a:pPr algn="l" fontAlgn="t"/>
                      <a:r>
                        <a:rPr lang="en-GB" sz="800" b="1">
                          <a:solidFill>
                            <a:srgbClr val="191919"/>
                          </a:solidFill>
                          <a:effectLst/>
                          <a:latin typeface="inherit"/>
                        </a:rPr>
                        <a:t>Harokopio University of Athens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1,570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19</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115,875</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342229502"/>
                  </a:ext>
                </a:extLst>
              </a:tr>
              <a:tr h="162143">
                <a:tc>
                  <a:txBody>
                    <a:bodyPr/>
                    <a:lstStyle/>
                    <a:p>
                      <a:pPr algn="l" fontAlgn="t"/>
                      <a:r>
                        <a:rPr lang="en-GB" sz="800" b="1">
                          <a:solidFill>
                            <a:srgbClr val="191919"/>
                          </a:solidFill>
                          <a:effectLst/>
                          <a:latin typeface="inherit"/>
                        </a:rPr>
                        <a:t>Hellenic Open University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2,043</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59,355</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1787325332"/>
                  </a:ext>
                </a:extLst>
              </a:tr>
              <a:tr h="162143">
                <a:tc>
                  <a:txBody>
                    <a:bodyPr/>
                    <a:lstStyle/>
                    <a:p>
                      <a:pPr algn="l" fontAlgn="t"/>
                      <a:r>
                        <a:rPr lang="en-GB" sz="800" b="1">
                          <a:solidFill>
                            <a:srgbClr val="191919"/>
                          </a:solidFill>
                          <a:effectLst/>
                          <a:latin typeface="inherit"/>
                        </a:rPr>
                        <a:t>Ionian University</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2,090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21</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56,689</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1742682378"/>
                  </a:ext>
                </a:extLst>
              </a:tr>
              <a:tr h="287588">
                <a:tc>
                  <a:txBody>
                    <a:bodyPr/>
                    <a:lstStyle/>
                    <a:p>
                      <a:pPr algn="l" fontAlgn="t"/>
                      <a:r>
                        <a:rPr lang="en-GB" sz="800" b="1">
                          <a:solidFill>
                            <a:srgbClr val="191919"/>
                          </a:solidFill>
                          <a:effectLst/>
                          <a:latin typeface="inherit"/>
                        </a:rPr>
                        <a:t>Panteion University of Political and Social Sciences</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2,280</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22</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45,549</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1096368946"/>
                  </a:ext>
                </a:extLst>
              </a:tr>
              <a:tr h="162143">
                <a:tc>
                  <a:txBody>
                    <a:bodyPr/>
                    <a:lstStyle/>
                    <a:p>
                      <a:pPr algn="l" fontAlgn="t"/>
                      <a:r>
                        <a:rPr lang="en-GB" sz="800" b="1">
                          <a:solidFill>
                            <a:srgbClr val="191919"/>
                          </a:solidFill>
                          <a:effectLst/>
                          <a:latin typeface="inherit"/>
                        </a:rPr>
                        <a:t>University of Macedonia</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3,217</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b="1">
                          <a:solidFill>
                            <a:srgbClr val="191919"/>
                          </a:solidFill>
                          <a:effectLst/>
                          <a:latin typeface="inherit"/>
                        </a:rPr>
                        <a:t>23</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tc>
                  <a:txBody>
                    <a:bodyPr/>
                    <a:lstStyle/>
                    <a:p>
                      <a:pPr algn="l" fontAlgn="t"/>
                      <a:r>
                        <a:rPr lang="en-GB" sz="800">
                          <a:solidFill>
                            <a:srgbClr val="191919"/>
                          </a:solidFill>
                          <a:effectLst/>
                          <a:latin typeface="inherit"/>
                        </a:rPr>
                        <a:t>16,165</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E7E8ED"/>
                    </a:solidFill>
                  </a:tcPr>
                </a:tc>
                <a:extLst>
                  <a:ext uri="{0D108BD9-81ED-4DB2-BD59-A6C34878D82A}">
                    <a16:rowId xmlns:a16="http://schemas.microsoft.com/office/drawing/2014/main" val="4179669049"/>
                  </a:ext>
                </a:extLst>
              </a:tr>
              <a:tr h="287588">
                <a:tc>
                  <a:txBody>
                    <a:bodyPr/>
                    <a:lstStyle/>
                    <a:p>
                      <a:pPr algn="l" fontAlgn="t"/>
                      <a:r>
                        <a:rPr lang="en-GB" sz="800" b="1">
                          <a:solidFill>
                            <a:srgbClr val="191919"/>
                          </a:solidFill>
                          <a:effectLst/>
                          <a:latin typeface="inherit"/>
                        </a:rPr>
                        <a:t>School of Pedagogical and Technological Education</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4,486</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b="1">
                          <a:solidFill>
                            <a:srgbClr val="191919"/>
                          </a:solidFill>
                          <a:effectLst/>
                          <a:latin typeface="inherit"/>
                        </a:rPr>
                        <a:t>24</a:t>
                      </a:r>
                      <a:endParaRPr lang="en-GB" sz="800">
                        <a:solidFill>
                          <a:srgbClr val="191919"/>
                        </a:solidFill>
                        <a:effectLst/>
                        <a:latin typeface="inherit"/>
                      </a:endParaRP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tc>
                  <a:txBody>
                    <a:bodyPr/>
                    <a:lstStyle/>
                    <a:p>
                      <a:pPr algn="l" fontAlgn="t"/>
                      <a:r>
                        <a:rPr lang="en-GB" sz="800">
                          <a:solidFill>
                            <a:srgbClr val="191919"/>
                          </a:solidFill>
                          <a:effectLst/>
                          <a:latin typeface="inherit"/>
                        </a:rPr>
                        <a:t>3,930</a:t>
                      </a:r>
                    </a:p>
                  </a:txBody>
                  <a:tcPr marL="3296" marR="3296" marT="3296" marB="3296">
                    <a:lnL w="6350" cap="flat" cmpd="sng" algn="ctr">
                      <a:solidFill>
                        <a:srgbClr val="E0E0E0"/>
                      </a:solidFill>
                      <a:prstDash val="solid"/>
                      <a:round/>
                      <a:headEnd type="none" w="med" len="med"/>
                      <a:tailEnd type="none" w="med" len="med"/>
                    </a:lnL>
                    <a:lnR w="6350" cap="flat" cmpd="sng" algn="ctr">
                      <a:solidFill>
                        <a:srgbClr val="E0E0E0"/>
                      </a:solidFill>
                      <a:prstDash val="solid"/>
                      <a:round/>
                      <a:headEnd type="none" w="med" len="med"/>
                      <a:tailEnd type="none" w="med" len="med"/>
                    </a:lnR>
                    <a:lnT w="6350" cap="flat" cmpd="sng" algn="ctr">
                      <a:solidFill>
                        <a:srgbClr val="E0E0E0"/>
                      </a:solidFill>
                      <a:prstDash val="solid"/>
                      <a:round/>
                      <a:headEnd type="none" w="med" len="med"/>
                      <a:tailEnd type="none" w="med" len="med"/>
                    </a:lnT>
                    <a:lnB w="6350" cap="flat" cmpd="sng" algn="ctr">
                      <a:solidFill>
                        <a:srgbClr val="E0E0E0"/>
                      </a:solidFill>
                      <a:prstDash val="solid"/>
                      <a:round/>
                      <a:headEnd type="none" w="med" len="med"/>
                      <a:tailEnd type="none" w="med" len="med"/>
                    </a:lnB>
                    <a:solidFill>
                      <a:srgbClr val="F5F6F7"/>
                    </a:solidFill>
                  </a:tcPr>
                </a:tc>
                <a:extLst>
                  <a:ext uri="{0D108BD9-81ED-4DB2-BD59-A6C34878D82A}">
                    <a16:rowId xmlns:a16="http://schemas.microsoft.com/office/drawing/2014/main" val="3502486088"/>
                  </a:ext>
                </a:extLst>
              </a:tr>
            </a:tbl>
          </a:graphicData>
        </a:graphic>
      </p:graphicFrame>
    </p:spTree>
    <p:extLst>
      <p:ext uri="{BB962C8B-B14F-4D97-AF65-F5344CB8AC3E}">
        <p14:creationId xmlns:p14="http://schemas.microsoft.com/office/powerpoint/2010/main" val="907067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Θέση περιεχομένου 2">
            <a:extLst>
              <a:ext uri="{FF2B5EF4-FFF2-40B4-BE49-F238E27FC236}">
                <a16:creationId xmlns:a16="http://schemas.microsoft.com/office/drawing/2014/main" id="{4467F4B7-DA13-8DF2-B029-1355E332D997}"/>
              </a:ext>
            </a:extLst>
          </p:cNvPr>
          <p:cNvSpPr>
            <a:spLocks/>
          </p:cNvSpPr>
          <p:nvPr/>
        </p:nvSpPr>
        <p:spPr>
          <a:xfrm>
            <a:off x="975633" y="269106"/>
            <a:ext cx="2219428" cy="5468366"/>
          </a:xfrm>
          <a:prstGeom prst="rect">
            <a:avLst/>
          </a:prstGeom>
        </p:spPr>
        <p:txBody>
          <a:bodyPr>
            <a:normAutofit/>
          </a:bodyPr>
          <a:lstStyle/>
          <a:p>
            <a:pPr defTabSz="768096">
              <a:spcAft>
                <a:spcPts val="600"/>
              </a:spcAft>
            </a:pPr>
            <a:r>
              <a:rPr lang="en-US" sz="1512" b="1" kern="1200" cap="all" dirty="0">
                <a:solidFill>
                  <a:srgbClr val="000000"/>
                </a:solidFill>
                <a:highlight>
                  <a:srgbClr val="FFFFFF"/>
                </a:highlight>
                <a:latin typeface="GFSDidotBold"/>
                <a:ea typeface="+mn-ea"/>
                <a:cs typeface="+mn-cs"/>
              </a:rPr>
              <a:t>SCHOOL OF PHILOSOPHY</a:t>
            </a:r>
          </a:p>
          <a:p>
            <a:pPr algn="just" defTabSz="768096">
              <a:spcAft>
                <a:spcPts val="600"/>
              </a:spcAft>
            </a:pPr>
            <a:r>
              <a:rPr lang="en-US" sz="1512" kern="1200" dirty="0">
                <a:solidFill>
                  <a:srgbClr val="333333"/>
                </a:solidFill>
                <a:highlight>
                  <a:srgbClr val="FFFFFF"/>
                </a:highlight>
                <a:latin typeface="Open Sans" panose="020B0606030504020204" pitchFamily="34" charset="0"/>
                <a:ea typeface="+mn-ea"/>
                <a:cs typeface="+mn-cs"/>
              </a:rPr>
              <a:t>The School of Philosophy of the University of Athens is the most populous University School of Greece and consists of 1</a:t>
            </a:r>
            <a:r>
              <a:rPr lang="el-GR" sz="1512" kern="1200" dirty="0">
                <a:solidFill>
                  <a:srgbClr val="333333"/>
                </a:solidFill>
                <a:highlight>
                  <a:srgbClr val="FFFFFF"/>
                </a:highlight>
                <a:latin typeface="Open Sans" panose="020B0606030504020204" pitchFamily="34" charset="0"/>
                <a:ea typeface="+mn-ea"/>
                <a:cs typeface="+mn-cs"/>
              </a:rPr>
              <a:t>4</a:t>
            </a:r>
            <a:r>
              <a:rPr lang="en-US" sz="1512" kern="1200" dirty="0">
                <a:solidFill>
                  <a:srgbClr val="333333"/>
                </a:solidFill>
                <a:highlight>
                  <a:srgbClr val="FFFFFF"/>
                </a:highlight>
                <a:latin typeface="Open Sans" panose="020B0606030504020204" pitchFamily="34" charset="0"/>
                <a:ea typeface="+mn-ea"/>
                <a:cs typeface="+mn-cs"/>
              </a:rPr>
              <a:t> </a:t>
            </a:r>
            <a:r>
              <a:rPr lang="en-US" sz="1512" kern="1200" dirty="0" err="1">
                <a:solidFill>
                  <a:srgbClr val="333333"/>
                </a:solidFill>
                <a:highlight>
                  <a:srgbClr val="FFFFFF"/>
                </a:highlight>
                <a:latin typeface="Open Sans" panose="020B0606030504020204" pitchFamily="34" charset="0"/>
                <a:ea typeface="+mn-ea"/>
                <a:cs typeface="+mn-cs"/>
              </a:rPr>
              <a:t>Depar</a:t>
            </a:r>
            <a:r>
              <a:rPr lang="el-GR" sz="1512" dirty="0">
                <a:solidFill>
                  <a:srgbClr val="333333"/>
                </a:solidFill>
                <a:highlight>
                  <a:srgbClr val="FFFFFF"/>
                </a:highlight>
                <a:latin typeface="Open Sans" panose="020B0606030504020204" pitchFamily="34" charset="0"/>
              </a:rPr>
              <a:t>τ</a:t>
            </a:r>
            <a:r>
              <a:rPr lang="en-US" sz="1512" kern="1200" dirty="0" err="1">
                <a:solidFill>
                  <a:srgbClr val="333333"/>
                </a:solidFill>
                <a:highlight>
                  <a:srgbClr val="FFFFFF"/>
                </a:highlight>
                <a:latin typeface="Open Sans" panose="020B0606030504020204" pitchFamily="34" charset="0"/>
                <a:ea typeface="+mn-ea"/>
                <a:cs typeface="+mn-cs"/>
              </a:rPr>
              <a:t>ments</a:t>
            </a:r>
            <a:r>
              <a:rPr lang="en-US" sz="1512" kern="1200" dirty="0">
                <a:solidFill>
                  <a:srgbClr val="333333"/>
                </a:solidFill>
                <a:highlight>
                  <a:srgbClr val="FFFFFF"/>
                </a:highlight>
                <a:latin typeface="Open Sans" panose="020B0606030504020204" pitchFamily="34" charset="0"/>
                <a:ea typeface="+mn-ea"/>
                <a:cs typeface="+mn-cs"/>
              </a:rPr>
              <a:t> and 15 study halls. The School offers a wide variety of studies in the fields of: classical and modern Greek, linguistics and literature of foreign cultures, classical and modern history, archaeology, pedagogy, psychology, </a:t>
            </a:r>
            <a:r>
              <a:rPr lang="en-US" sz="1512" kern="1200" dirty="0" err="1">
                <a:solidFill>
                  <a:srgbClr val="333333"/>
                </a:solidFill>
                <a:highlight>
                  <a:srgbClr val="FFFFFF"/>
                </a:highlight>
                <a:latin typeface="Open Sans" panose="020B0606030504020204" pitchFamily="34" charset="0"/>
                <a:ea typeface="+mn-ea"/>
                <a:cs typeface="+mn-cs"/>
              </a:rPr>
              <a:t>slavic</a:t>
            </a:r>
            <a:r>
              <a:rPr lang="en-US" sz="1512" kern="1200" dirty="0">
                <a:solidFill>
                  <a:srgbClr val="333333"/>
                </a:solidFill>
                <a:highlight>
                  <a:srgbClr val="FFFFFF"/>
                </a:highlight>
                <a:latin typeface="Open Sans" panose="020B0606030504020204" pitchFamily="34" charset="0"/>
                <a:ea typeface="+mn-ea"/>
                <a:cs typeface="+mn-cs"/>
              </a:rPr>
              <a:t> studies, </a:t>
            </a:r>
            <a:r>
              <a:rPr lang="en-US" sz="1512" kern="1200" dirty="0" err="1">
                <a:solidFill>
                  <a:srgbClr val="333333"/>
                </a:solidFill>
                <a:highlight>
                  <a:srgbClr val="FFFFFF"/>
                </a:highlight>
                <a:latin typeface="Open Sans" panose="020B0606030504020204" pitchFamily="34" charset="0"/>
                <a:ea typeface="+mn-ea"/>
                <a:cs typeface="+mn-cs"/>
              </a:rPr>
              <a:t>theatrology</a:t>
            </a:r>
            <a:r>
              <a:rPr lang="en-US" sz="1512" kern="1200" dirty="0">
                <a:solidFill>
                  <a:srgbClr val="333333"/>
                </a:solidFill>
                <a:highlight>
                  <a:srgbClr val="FFFFFF"/>
                </a:highlight>
                <a:latin typeface="Open Sans" panose="020B0606030504020204" pitchFamily="34" charset="0"/>
                <a:ea typeface="+mn-ea"/>
                <a:cs typeface="+mn-cs"/>
              </a:rPr>
              <a:t> and music.</a:t>
            </a:r>
          </a:p>
          <a:p>
            <a:pPr>
              <a:spcAft>
                <a:spcPts val="600"/>
              </a:spcAft>
            </a:pPr>
            <a:endParaRPr lang="el-GR" dirty="0"/>
          </a:p>
        </p:txBody>
      </p:sp>
      <p:sp>
        <p:nvSpPr>
          <p:cNvPr id="5" name="TextBox 4">
            <a:extLst>
              <a:ext uri="{FF2B5EF4-FFF2-40B4-BE49-F238E27FC236}">
                <a16:creationId xmlns:a16="http://schemas.microsoft.com/office/drawing/2014/main" id="{14A98852-E3CA-14AA-3286-AEA0AB8AC24C}"/>
              </a:ext>
            </a:extLst>
          </p:cNvPr>
          <p:cNvSpPr txBox="1"/>
          <p:nvPr/>
        </p:nvSpPr>
        <p:spPr>
          <a:xfrm>
            <a:off x="4038295" y="6351"/>
            <a:ext cx="7979534" cy="6617196"/>
          </a:xfrm>
          <a:prstGeom prst="rect">
            <a:avLst/>
          </a:prstGeom>
          <a:noFill/>
        </p:spPr>
        <p:txBody>
          <a:bodyPr wrap="square">
            <a:spAutoFit/>
          </a:bodyPr>
          <a:lstStyle/>
          <a:p>
            <a:pPr algn="ctr" defTabSz="768096">
              <a:spcAft>
                <a:spcPts val="600"/>
              </a:spcAft>
            </a:pPr>
            <a:r>
              <a:rPr lang="en-GB" sz="1600" b="1" i="1" cap="all" dirty="0">
                <a:solidFill>
                  <a:srgbClr val="000000"/>
                </a:solidFill>
                <a:highlight>
                  <a:srgbClr val="FFFFFF"/>
                </a:highlight>
                <a:latin typeface="Open Sans" panose="020B0606030504020204" pitchFamily="34" charset="0"/>
              </a:rPr>
              <a:t>9</a:t>
            </a:r>
            <a:r>
              <a:rPr lang="el-GR" sz="1600" b="1" i="1" kern="1200" cap="all" dirty="0">
                <a:solidFill>
                  <a:srgbClr val="000000"/>
                </a:solidFill>
                <a:highlight>
                  <a:srgbClr val="FFFFFF"/>
                </a:highlight>
                <a:latin typeface="Open Sans" panose="020B0606030504020204" pitchFamily="34" charset="0"/>
              </a:rPr>
              <a:t> </a:t>
            </a:r>
            <a:r>
              <a:rPr lang="en-US" sz="1600" b="1" kern="1200" cap="all" dirty="0">
                <a:solidFill>
                  <a:srgbClr val="000000"/>
                </a:solidFill>
                <a:highlight>
                  <a:srgbClr val="FFFFFF"/>
                </a:highlight>
                <a:latin typeface="Abadi" panose="020B0604020104020204" pitchFamily="34" charset="0"/>
              </a:rPr>
              <a:t>SCHOOLS</a:t>
            </a:r>
            <a:endParaRPr lang="el-GR" sz="1600" b="1" kern="1200" cap="all" dirty="0">
              <a:solidFill>
                <a:srgbClr val="000000"/>
              </a:solidFill>
              <a:highlight>
                <a:srgbClr val="FFFFFF"/>
              </a:highlight>
              <a:latin typeface="Abadi" panose="020B0604020104020204" pitchFamily="34" charset="0"/>
            </a:endParaRPr>
          </a:p>
          <a:p>
            <a:pPr defTabSz="768096">
              <a:spcAft>
                <a:spcPts val="600"/>
              </a:spcAft>
            </a:pPr>
            <a:endParaRPr lang="en-US" sz="1200" b="1" kern="1200" cap="all" dirty="0">
              <a:solidFill>
                <a:srgbClr val="000000"/>
              </a:solidFill>
              <a:highlight>
                <a:srgbClr val="FFFFFF"/>
              </a:highlight>
              <a:latin typeface="Abadi" panose="020B0604020104020204" pitchFamily="34" charset="0"/>
            </a:endParaRPr>
          </a:p>
          <a:p>
            <a:pPr defTabSz="768096">
              <a:spcAft>
                <a:spcPts val="600"/>
              </a:spcAft>
              <a:buFont typeface="Arial" panose="020B0604020202020204" pitchFamily="34" charset="0"/>
              <a:buChar char="•"/>
            </a:pPr>
            <a:r>
              <a:rPr lang="en-US" sz="1200" kern="1200" cap="all" dirty="0">
                <a:solidFill>
                  <a:srgbClr val="0D6EFD"/>
                </a:solidFill>
                <a:highlight>
                  <a:srgbClr val="FFFFFF"/>
                </a:highlight>
                <a:latin typeface="Open Sans" panose="020B0606030504020204" pitchFamily="34" charset="0"/>
                <a:ea typeface="+mn-ea"/>
                <a:cs typeface="+mn-cs"/>
                <a:hlinkClick r:id="rId2" tooltip="School of Agricultural Development, Nutrition and Sustainability"/>
              </a:rPr>
              <a:t>SCHOOL OF AGRICULTURAL DEVELOPMENT, NUTRITION AND SUSTAINABILITY</a:t>
            </a:r>
            <a:endParaRPr lang="en-US" sz="1200" kern="1200" dirty="0">
              <a:solidFill>
                <a:srgbClr val="333333"/>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US" sz="1200" kern="1200" cap="all" dirty="0">
                <a:solidFill>
                  <a:srgbClr val="0D6EFD"/>
                </a:solidFill>
                <a:highlight>
                  <a:srgbClr val="FFFFFF"/>
                </a:highlight>
                <a:latin typeface="Open Sans" panose="020B0606030504020204" pitchFamily="34" charset="0"/>
                <a:ea typeface="+mn-ea"/>
                <a:cs typeface="+mn-cs"/>
                <a:hlinkClick r:id="rId3" tooltip="School of Economics &amp; Political Sciences"/>
              </a:rPr>
              <a:t>SCHOOL OF ECONOMICS &amp; POLITICAL SCIENCES</a:t>
            </a:r>
            <a:endParaRPr lang="en-US" sz="1200" kern="1200" dirty="0">
              <a:solidFill>
                <a:srgbClr val="333333"/>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US" sz="1200" kern="1200" cap="all" dirty="0">
                <a:solidFill>
                  <a:srgbClr val="0D6EFD"/>
                </a:solidFill>
                <a:highlight>
                  <a:srgbClr val="FFFFFF"/>
                </a:highlight>
                <a:latin typeface="Open Sans" panose="020B0606030504020204" pitchFamily="34" charset="0"/>
                <a:ea typeface="+mn-ea"/>
                <a:cs typeface="+mn-cs"/>
                <a:hlinkClick r:id="rId4" tooltip="School of Education"/>
              </a:rPr>
              <a:t>SCHOOL OF EDUCATION</a:t>
            </a:r>
            <a:endParaRPr lang="en-US" sz="1200" kern="1200" dirty="0">
              <a:solidFill>
                <a:srgbClr val="333333"/>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US" sz="1200" kern="1200" cap="all" dirty="0">
                <a:solidFill>
                  <a:srgbClr val="0D6EFD"/>
                </a:solidFill>
                <a:highlight>
                  <a:srgbClr val="FFFFFF"/>
                </a:highlight>
                <a:latin typeface="Open Sans" panose="020B0606030504020204" pitchFamily="34" charset="0"/>
                <a:ea typeface="+mn-ea"/>
                <a:cs typeface="+mn-cs"/>
                <a:hlinkClick r:id="rId5" tooltip="School of Health Sciences"/>
              </a:rPr>
              <a:t>SCHOOL OF HEALTH SCIENCES</a:t>
            </a:r>
            <a:endParaRPr lang="en-US" sz="1200" kern="1200" dirty="0">
              <a:solidFill>
                <a:srgbClr val="333333"/>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US" sz="1200" kern="1200" cap="all" dirty="0">
                <a:solidFill>
                  <a:srgbClr val="0D6EFD"/>
                </a:solidFill>
                <a:highlight>
                  <a:srgbClr val="FFFFFF"/>
                </a:highlight>
                <a:latin typeface="Open Sans" panose="020B0606030504020204" pitchFamily="34" charset="0"/>
                <a:ea typeface="+mn-ea"/>
                <a:cs typeface="+mn-cs"/>
                <a:hlinkClick r:id="rId6" tooltip="School of Law"/>
              </a:rPr>
              <a:t>SCHOOL OF LAW</a:t>
            </a:r>
            <a:endParaRPr lang="el-GR" sz="1200" kern="1200" cap="all" dirty="0">
              <a:solidFill>
                <a:srgbClr val="0D6EFD"/>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GB" sz="1200" kern="1200" cap="all" dirty="0">
                <a:solidFill>
                  <a:srgbClr val="0D6EFD"/>
                </a:solidFill>
                <a:highlight>
                  <a:srgbClr val="FFFFFF"/>
                </a:highlight>
                <a:latin typeface="Open Sans" panose="020B0606030504020204" pitchFamily="34" charset="0"/>
                <a:ea typeface="+mn-ea"/>
                <a:cs typeface="+mn-cs"/>
              </a:rPr>
              <a:t>School of theology</a:t>
            </a:r>
          </a:p>
          <a:p>
            <a:pPr defTabSz="768096">
              <a:spcAft>
                <a:spcPts val="600"/>
              </a:spcAft>
              <a:buFont typeface="Arial" panose="020B0604020202020204" pitchFamily="34" charset="0"/>
              <a:buChar char="•"/>
            </a:pPr>
            <a:r>
              <a:rPr lang="en-GB" sz="1200" cap="all" dirty="0">
                <a:solidFill>
                  <a:srgbClr val="0D6EFD"/>
                </a:solidFill>
                <a:highlight>
                  <a:srgbClr val="FFFFFF"/>
                </a:highlight>
                <a:latin typeface="Open Sans" panose="020B0606030504020204" pitchFamily="34" charset="0"/>
              </a:rPr>
              <a:t>School of science</a:t>
            </a:r>
          </a:p>
          <a:p>
            <a:pPr defTabSz="768096">
              <a:spcAft>
                <a:spcPts val="600"/>
              </a:spcAft>
              <a:buFont typeface="Arial" panose="020B0604020202020204" pitchFamily="34" charset="0"/>
              <a:buChar char="•"/>
            </a:pPr>
            <a:r>
              <a:rPr lang="en-GB" sz="1200" kern="1200" cap="all" dirty="0">
                <a:solidFill>
                  <a:srgbClr val="0D6EFD"/>
                </a:solidFill>
                <a:highlight>
                  <a:srgbClr val="FFFFFF"/>
                </a:highlight>
                <a:latin typeface="Open Sans" panose="020B0606030504020204" pitchFamily="34" charset="0"/>
                <a:ea typeface="+mn-ea"/>
                <a:cs typeface="+mn-cs"/>
              </a:rPr>
              <a:t>Scholl of physical education and sport science</a:t>
            </a:r>
            <a:endParaRPr lang="en-US" sz="1200" kern="1200" dirty="0">
              <a:solidFill>
                <a:srgbClr val="333333"/>
              </a:solidFill>
              <a:highlight>
                <a:srgbClr val="FFFFFF"/>
              </a:highlight>
              <a:latin typeface="Open Sans" panose="020B0606030504020204" pitchFamily="34" charset="0"/>
              <a:ea typeface="+mn-ea"/>
              <a:cs typeface="+mn-cs"/>
            </a:endParaRPr>
          </a:p>
          <a:p>
            <a:pPr defTabSz="768096">
              <a:spcAft>
                <a:spcPts val="600"/>
              </a:spcAft>
              <a:buFont typeface="Arial" panose="020B0604020202020204" pitchFamily="34" charset="0"/>
              <a:buChar char="•"/>
            </a:pPr>
            <a:r>
              <a:rPr lang="en-US" sz="1200" b="1" kern="1200" cap="all" dirty="0">
                <a:solidFill>
                  <a:srgbClr val="0D6EFD"/>
                </a:solidFill>
                <a:highlight>
                  <a:srgbClr val="FFFFFF"/>
                </a:highlight>
                <a:latin typeface="Open Sans" panose="020B0606030504020204" pitchFamily="34" charset="0"/>
                <a:ea typeface="+mn-ea"/>
                <a:cs typeface="+mn-cs"/>
                <a:hlinkClick r:id="rId7" tooltip="School of Philosophy"/>
              </a:rPr>
              <a:t>SCHOOL OF PHILOSOPHY</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8" tooltip="Department of German Language and Literature"/>
              </a:rPr>
              <a:t>DEPARTMENT OF GERMAN LANGUAGE AND LITERATURE</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9" tooltip="Department of Theatre Studies"/>
              </a:rPr>
              <a:t>DEPARTMENT OF THEATRE STUDIES</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0" tooltip="Department of Spanish Language and Literature"/>
              </a:rPr>
              <a:t>DEPARTMENT OF SPANISH LANGUAGE AND LITERATURE</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1" tooltip="Department of Russian Language and Literature and Slavic Studies"/>
              </a:rPr>
              <a:t>DEPARTMENT OF RUSSIAN LANGUAGE AND LITERATURE AND SLAVIC STUDIES</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2" tooltip="Department of Psychology"/>
              </a:rPr>
              <a:t>DEPARTMENT OF PSYCHOLOGY</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3" tooltip="Department of Philology"/>
              </a:rPr>
              <a:t>DEPARTMENT OF PHILOLOGY</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4" tooltip="Department of Music Studies"/>
              </a:rPr>
              <a:t>DEPARTMENT OF MUSIC STUDIES</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5" tooltip="Department of Italian Language and Literature"/>
              </a:rPr>
              <a:t>DEPARTMENT OF ITALIAN LANGUAGE AND LITERATURE</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6" tooltip="Department of History and Archaeology"/>
              </a:rPr>
              <a:t>DEPARTMENT OF HISTORY AND ARCHAEOLOGY</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7" tooltip="Deparment of French Language and Literature"/>
              </a:rPr>
              <a:t>DEPARMENT OF FRENCH LANGUAGE AND LITERATURE</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8" tooltip="Department of English Language and Literature"/>
              </a:rPr>
              <a:t>DEPARTMENT OF ENGLISH LANGUAGE AND LITERATURE</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19" tooltip="Department of Philosophy"/>
              </a:rPr>
              <a:t>DEPARTMENT OF PHILOSOPHY</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20" tooltip="Department of Educational Studies"/>
              </a:rPr>
              <a:t>DEPARTMENT OF EDUCATIONAL STUDIES</a:t>
            </a:r>
            <a:endParaRPr lang="en-US" sz="1200" kern="1200" dirty="0">
              <a:solidFill>
                <a:srgbClr val="333333"/>
              </a:solidFill>
              <a:highlight>
                <a:srgbClr val="FFFFFF"/>
              </a:highlight>
              <a:latin typeface="Open Sans" panose="020B0606030504020204" pitchFamily="34" charset="0"/>
              <a:ea typeface="+mn-ea"/>
              <a:cs typeface="+mn-cs"/>
            </a:endParaRPr>
          </a:p>
          <a:p>
            <a:pPr marL="624078" lvl="1" indent="-240030" defTabSz="768096">
              <a:spcAft>
                <a:spcPts val="600"/>
              </a:spcAft>
              <a:buFont typeface="Arial" panose="020B0604020202020204" pitchFamily="34" charset="0"/>
              <a:buChar char="•"/>
            </a:pPr>
            <a:r>
              <a:rPr lang="en-US" sz="1200" kern="1200" dirty="0">
                <a:solidFill>
                  <a:srgbClr val="0D6EFD"/>
                </a:solidFill>
                <a:highlight>
                  <a:srgbClr val="FFFFFF"/>
                </a:highlight>
                <a:latin typeface="Open Sans" panose="020B0606030504020204" pitchFamily="34" charset="0"/>
                <a:ea typeface="+mn-ea"/>
                <a:cs typeface="+mn-cs"/>
                <a:hlinkClick r:id="rId21" tooltip="Program in the Archaeology, History and Lierature of Ancient Greece"/>
              </a:rPr>
              <a:t>PROGRAM IN THE ARCHAEOLOGY, HISTORY AND LIERATURE OF ANCIENT GREECE</a:t>
            </a:r>
            <a:endParaRPr lang="en-US" sz="1400" b="0" i="0" dirty="0">
              <a:solidFill>
                <a:srgbClr val="333333"/>
              </a:solidFill>
              <a:effectLst/>
              <a:highlight>
                <a:srgbClr val="FFFFFF"/>
              </a:highlight>
              <a:latin typeface="Open Sans" panose="020B0606030504020204" pitchFamily="34" charset="0"/>
            </a:endParaRPr>
          </a:p>
        </p:txBody>
      </p:sp>
      <p:pic>
        <p:nvPicPr>
          <p:cNvPr id="2" name="Εικόνα 1">
            <a:extLst>
              <a:ext uri="{FF2B5EF4-FFF2-40B4-BE49-F238E27FC236}">
                <a16:creationId xmlns:a16="http://schemas.microsoft.com/office/drawing/2014/main" id="{774DBB2B-0A2D-CEBA-3698-2F24A5F28543}"/>
              </a:ext>
            </a:extLst>
          </p:cNvPr>
          <p:cNvPicPr>
            <a:picLocks noChangeAspect="1"/>
          </p:cNvPicPr>
          <p:nvPr/>
        </p:nvPicPr>
        <p:blipFill>
          <a:blip r:embed="rId22"/>
          <a:stretch>
            <a:fillRect/>
          </a:stretch>
        </p:blipFill>
        <p:spPr>
          <a:xfrm>
            <a:off x="772259" y="5993030"/>
            <a:ext cx="2846231" cy="691853"/>
          </a:xfrm>
          <a:prstGeom prst="rect">
            <a:avLst/>
          </a:prstGeom>
        </p:spPr>
      </p:pic>
    </p:spTree>
    <p:extLst>
      <p:ext uri="{BB962C8B-B14F-4D97-AF65-F5344CB8AC3E}">
        <p14:creationId xmlns:p14="http://schemas.microsoft.com/office/powerpoint/2010/main" val="1879099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3" name="Rectangle 3080">
            <a:extLst>
              <a:ext uri="{FF2B5EF4-FFF2-40B4-BE49-F238E27FC236}">
                <a16:creationId xmlns:a16="http://schemas.microsoft.com/office/drawing/2014/main" id="{CEF6118E-44FB-4509-B4D9-129052E4C6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Τίτλος 1">
            <a:extLst>
              <a:ext uri="{FF2B5EF4-FFF2-40B4-BE49-F238E27FC236}">
                <a16:creationId xmlns:a16="http://schemas.microsoft.com/office/drawing/2014/main" id="{9425082F-AF01-8615-DEFC-E5CADC790DCD}"/>
              </a:ext>
            </a:extLst>
          </p:cNvPr>
          <p:cNvSpPr>
            <a:spLocks noGrp="1"/>
          </p:cNvSpPr>
          <p:nvPr>
            <p:ph type="title"/>
          </p:nvPr>
        </p:nvSpPr>
        <p:spPr>
          <a:xfrm>
            <a:off x="835155" y="525195"/>
            <a:ext cx="3986155" cy="1688438"/>
          </a:xfrm>
        </p:spPr>
        <p:txBody>
          <a:bodyPr anchor="b">
            <a:normAutofit/>
          </a:bodyPr>
          <a:lstStyle/>
          <a:p>
            <a:pPr algn="ctr"/>
            <a:r>
              <a:rPr lang="en-US" sz="1600" b="1" i="0" cap="all" dirty="0">
                <a:solidFill>
                  <a:srgbClr val="333333"/>
                </a:solidFill>
                <a:effectLst/>
                <a:latin typeface="Open Sans" panose="020B0606030504020204" pitchFamily="34" charset="0"/>
              </a:rPr>
              <a:t>SCHOOL OF PHILOSOPHY</a:t>
            </a:r>
            <a:br>
              <a:rPr lang="en-US" sz="1600" b="1" i="0" cap="all" dirty="0">
                <a:solidFill>
                  <a:srgbClr val="333333"/>
                </a:solidFill>
                <a:effectLst/>
                <a:latin typeface="Open Sans" panose="020B0606030504020204" pitchFamily="34" charset="0"/>
              </a:rPr>
            </a:br>
            <a:r>
              <a:rPr lang="en-US" sz="1600" b="1" i="0" cap="all" dirty="0">
                <a:solidFill>
                  <a:srgbClr val="0D5EAF"/>
                </a:solidFill>
                <a:effectLst/>
                <a:latin typeface="GFSDidotBold"/>
              </a:rPr>
              <a:t>DEPARTMENT OF MUSIC STUDIES</a:t>
            </a:r>
            <a:endParaRPr lang="el-GR" sz="4000" dirty="0"/>
          </a:p>
        </p:txBody>
      </p:sp>
      <p:pic>
        <p:nvPicPr>
          <p:cNvPr id="3076" name="Picture 4" descr="Image 2">
            <a:extLst>
              <a:ext uri="{FF2B5EF4-FFF2-40B4-BE49-F238E27FC236}">
                <a16:creationId xmlns:a16="http://schemas.microsoft.com/office/drawing/2014/main" id="{7031484E-DE23-0BA1-0436-8C4701EBBF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140" r="1" b="1"/>
          <a:stretch/>
        </p:blipFill>
        <p:spPr bwMode="auto">
          <a:xfrm>
            <a:off x="5186554" y="163646"/>
            <a:ext cx="6806703" cy="2623097"/>
          </a:xfrm>
          <a:prstGeom prst="rect">
            <a:avLst/>
          </a:prstGeom>
          <a:noFill/>
          <a:extLst>
            <a:ext uri="{909E8E84-426E-40DD-AFC4-6F175D3DCCD1}">
              <a14:hiddenFill xmlns:a14="http://schemas.microsoft.com/office/drawing/2010/main">
                <a:solidFill>
                  <a:srgbClr val="FFFFFF"/>
                </a:solidFill>
              </a14:hiddenFill>
            </a:ext>
          </a:extLst>
        </p:spPr>
      </p:pic>
      <p:sp>
        <p:nvSpPr>
          <p:cNvPr id="3" name="Θέση περιεχομένου 2">
            <a:extLst>
              <a:ext uri="{FF2B5EF4-FFF2-40B4-BE49-F238E27FC236}">
                <a16:creationId xmlns:a16="http://schemas.microsoft.com/office/drawing/2014/main" id="{5B0911E0-3D8B-B178-C680-64010B96C044}"/>
              </a:ext>
            </a:extLst>
          </p:cNvPr>
          <p:cNvSpPr>
            <a:spLocks noGrp="1"/>
          </p:cNvSpPr>
          <p:nvPr>
            <p:ph idx="1"/>
          </p:nvPr>
        </p:nvSpPr>
        <p:spPr>
          <a:xfrm>
            <a:off x="653143" y="2383765"/>
            <a:ext cx="4168167" cy="3730993"/>
          </a:xfrm>
        </p:spPr>
        <p:txBody>
          <a:bodyPr>
            <a:normAutofit fontScale="55000" lnSpcReduction="20000"/>
          </a:bodyPr>
          <a:lstStyle/>
          <a:p>
            <a:pPr algn="ctr"/>
            <a:r>
              <a:rPr lang="en-US" dirty="0"/>
              <a:t>The Department of Music Studies is part of the School of Philosophy of the National and Kapodistrian University of Athens. The Department has a strong research profile in all scientific disciplines pertinent to music and musicology. </a:t>
            </a:r>
          </a:p>
          <a:p>
            <a:pPr algn="ctr"/>
            <a:endParaRPr lang="en-US" dirty="0"/>
          </a:p>
          <a:p>
            <a:pPr algn="ctr"/>
            <a:r>
              <a:rPr lang="en-US" b="1" u="sng" dirty="0"/>
              <a:t>Historical and Systematic Musicology</a:t>
            </a:r>
          </a:p>
          <a:p>
            <a:pPr algn="ctr"/>
            <a:r>
              <a:rPr lang="en-US" b="1" u="sng" dirty="0"/>
              <a:t>Ethnomusicology and Cultural Anthropology</a:t>
            </a:r>
          </a:p>
          <a:p>
            <a:pPr algn="ctr"/>
            <a:r>
              <a:rPr lang="en-US" b="1" dirty="0"/>
              <a:t>Sound Technology</a:t>
            </a:r>
          </a:p>
          <a:p>
            <a:pPr algn="ctr"/>
            <a:r>
              <a:rPr lang="en-US" b="1" u="sng" dirty="0"/>
              <a:t>Byzantine Musicology</a:t>
            </a:r>
          </a:p>
          <a:p>
            <a:pPr algn="ctr"/>
            <a:r>
              <a:rPr lang="en-US" b="1" dirty="0"/>
              <a:t>Music Pedagogy</a:t>
            </a:r>
          </a:p>
          <a:p>
            <a:pPr algn="ctr"/>
            <a:r>
              <a:rPr lang="el-GR" dirty="0"/>
              <a:t>+ </a:t>
            </a:r>
            <a:r>
              <a:rPr lang="en-US" u="sng" dirty="0"/>
              <a:t>musical instrument specialization</a:t>
            </a:r>
            <a:r>
              <a:rPr lang="el-GR" u="sng" dirty="0"/>
              <a:t> </a:t>
            </a:r>
            <a:r>
              <a:rPr lang="en-US" u="sng" dirty="0"/>
              <a:t>in art, traditional and popular-jazz music</a:t>
            </a:r>
          </a:p>
          <a:p>
            <a:endParaRPr lang="el-GR" dirty="0"/>
          </a:p>
        </p:txBody>
      </p:sp>
      <p:pic>
        <p:nvPicPr>
          <p:cNvPr id="3074" name="Picture 2" descr="Image 1">
            <a:extLst>
              <a:ext uri="{FF2B5EF4-FFF2-40B4-BE49-F238E27FC236}">
                <a16:creationId xmlns:a16="http://schemas.microsoft.com/office/drawing/2014/main" id="{C65E0C87-AC4D-88F4-0BE5-4D3A1EEEFB0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60" r="1" b="6143"/>
          <a:stretch/>
        </p:blipFill>
        <p:spPr bwMode="auto">
          <a:xfrm>
            <a:off x="5186554" y="2956875"/>
            <a:ext cx="6806703" cy="335265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656B8012-D2FA-BAD8-405D-80C134CA41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3532" y="355063"/>
            <a:ext cx="21336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216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52" name="Rectangle 5126">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127" name="Rectangle 5126">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29" name="Group 5128">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5130" name="Freeform: Shape 5129">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5131" name="Freeform: Shape 5130">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5132" name="Freeform: Shape 5131">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5133" name="Freeform: Shape 5132">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5" name="TextBox 4">
            <a:extLst>
              <a:ext uri="{FF2B5EF4-FFF2-40B4-BE49-F238E27FC236}">
                <a16:creationId xmlns:a16="http://schemas.microsoft.com/office/drawing/2014/main" id="{51371C53-8ACD-F7AA-C2C6-C1464A69EDB2}"/>
              </a:ext>
            </a:extLst>
          </p:cNvPr>
          <p:cNvSpPr txBox="1"/>
          <p:nvPr/>
        </p:nvSpPr>
        <p:spPr>
          <a:xfrm>
            <a:off x="5596502" y="424073"/>
            <a:ext cx="5754896" cy="5179285"/>
          </a:xfrm>
          <a:prstGeom prst="rect">
            <a:avLst/>
          </a:prstGeom>
        </p:spPr>
        <p:txBody>
          <a:bodyPr vert="horz" lIns="91440" tIns="45720" rIns="91440" bIns="45720" rtlCol="0" anchor="t">
            <a:normAutofit fontScale="92500" lnSpcReduction="10000"/>
          </a:bodyPr>
          <a:lstStyle/>
          <a:p>
            <a:pPr indent="-228600">
              <a:lnSpc>
                <a:spcPct val="90000"/>
              </a:lnSpc>
              <a:spcAft>
                <a:spcPts val="600"/>
              </a:spcAft>
              <a:buFont typeface="Arial" panose="020B0604020202020204" pitchFamily="34" charset="0"/>
              <a:buChar char="•"/>
            </a:pPr>
            <a:r>
              <a:rPr lang="en-US" sz="1400" b="1" dirty="0"/>
              <a:t>LABORATORIES</a:t>
            </a:r>
          </a:p>
          <a:p>
            <a:pPr indent="-228600">
              <a:lnSpc>
                <a:spcPct val="90000"/>
              </a:lnSpc>
              <a:spcAft>
                <a:spcPts val="600"/>
              </a:spcAft>
              <a:buFont typeface="Arial" panose="020B0604020202020204" pitchFamily="34" charset="0"/>
              <a:buChar char="•"/>
            </a:pPr>
            <a:r>
              <a:rPr lang="en-US" sz="1400" dirty="0"/>
              <a:t>The Department has six (6) Laboratories and a professional Recording Studio:</a:t>
            </a:r>
          </a:p>
          <a:p>
            <a:pPr indent="-228600">
              <a:lnSpc>
                <a:spcPct val="90000"/>
              </a:lnSpc>
              <a:spcAft>
                <a:spcPts val="600"/>
              </a:spcAft>
              <a:buFont typeface="Arial" panose="020B0604020202020204" pitchFamily="34" charset="0"/>
              <a:buChar char="•"/>
            </a:pPr>
            <a:r>
              <a:rPr lang="en-US" sz="1400" dirty="0"/>
              <a:t>The </a:t>
            </a:r>
            <a:r>
              <a:rPr lang="en-US" sz="1400" dirty="0">
                <a:solidFill>
                  <a:srgbClr val="0070C0"/>
                </a:solidFill>
                <a:hlinkClick r:id="rId2">
                  <a:extLst>
                    <a:ext uri="{A12FA001-AC4F-418D-AE19-62706E023703}">
                      <ahyp:hlinkClr xmlns:ahyp="http://schemas.microsoft.com/office/drawing/2018/hyperlinkcolor" val="tx"/>
                    </a:ext>
                  </a:extLst>
                </a:hlinkClick>
              </a:rPr>
              <a:t>Laboratory for the Study of Hellenic Music</a:t>
            </a:r>
            <a:r>
              <a:rPr lang="en-US" sz="1400" dirty="0">
                <a:solidFill>
                  <a:srgbClr val="0070C0"/>
                </a:solidFill>
              </a:rPr>
              <a:t>, which is part of the Historical and Systematic Musicology sector. Laboratory Director: Professor Nikolaos </a:t>
            </a:r>
            <a:r>
              <a:rPr lang="en-US" sz="1400" dirty="0" err="1">
                <a:solidFill>
                  <a:srgbClr val="0070C0"/>
                </a:solidFill>
              </a:rPr>
              <a:t>Maliaras</a:t>
            </a:r>
            <a:r>
              <a:rPr lang="en-US" sz="1400" dirty="0">
                <a:solidFill>
                  <a:srgbClr val="0070C0"/>
                </a:solidFill>
              </a:rPr>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a:t>
            </a:r>
            <a:r>
              <a:rPr lang="en-US" sz="1400" dirty="0">
                <a:hlinkClick r:id="rId3">
                  <a:extLst>
                    <a:ext uri="{A12FA001-AC4F-418D-AE19-62706E023703}">
                      <ahyp:hlinkClr xmlns:ahyp="http://schemas.microsoft.com/office/drawing/2018/hyperlinkcolor" val="tx"/>
                    </a:ext>
                  </a:extLst>
                </a:hlinkClick>
              </a:rPr>
              <a:t>Laboratory of Ethnomusicology and Cultural Anthropology</a:t>
            </a:r>
            <a:r>
              <a:rPr lang="en-US" sz="1400" dirty="0"/>
              <a:t>, which is part of the Ethnomusicology and Cultural Anthropology sector. Laboratory Director: Professor Maria </a:t>
            </a:r>
            <a:r>
              <a:rPr lang="en-US" sz="1400" dirty="0" err="1"/>
              <a:t>Papapavlou</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a:t>
            </a:r>
            <a:r>
              <a:rPr lang="en-US" sz="1400" dirty="0">
                <a:hlinkClick r:id="rId4">
                  <a:extLst>
                    <a:ext uri="{A12FA001-AC4F-418D-AE19-62706E023703}">
                      <ahyp:hlinkClr xmlns:ahyp="http://schemas.microsoft.com/office/drawing/2018/hyperlinkcolor" val="tx"/>
                    </a:ext>
                  </a:extLst>
                </a:hlinkClick>
              </a:rPr>
              <a:t>Laboratory of Music, Acoustics and Technology</a:t>
            </a:r>
            <a:r>
              <a:rPr lang="en-US" sz="1400" dirty="0"/>
              <a:t>, which is part of the Sound Technology, Music Education and Byzantine Musicology sector. Laboratory Director: Professor Anastasia Georgaki.</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a:t>
            </a:r>
            <a:r>
              <a:rPr lang="en-US" sz="1400" dirty="0">
                <a:hlinkClick r:id="rId5">
                  <a:extLst>
                    <a:ext uri="{A12FA001-AC4F-418D-AE19-62706E023703}">
                      <ahyp:hlinkClr xmlns:ahyp="http://schemas.microsoft.com/office/drawing/2018/hyperlinkcolor" val="tx"/>
                    </a:ext>
                  </a:extLst>
                </a:hlinkClick>
              </a:rPr>
              <a:t>Laboratory of Music Pedagogy</a:t>
            </a:r>
            <a:r>
              <a:rPr lang="en-US" sz="1400" dirty="0"/>
              <a:t>, which is part of the Sound Technology, Music Education and Byzantine Musicology sector. Laboratory Director: Professor </a:t>
            </a:r>
            <a:r>
              <a:rPr lang="en-US" sz="1400" dirty="0" err="1"/>
              <a:t>Smaragda</a:t>
            </a:r>
            <a:r>
              <a:rPr lang="en-US" sz="1400" dirty="0"/>
              <a:t> Chrysostomou.</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a:t>
            </a:r>
            <a:r>
              <a:rPr lang="en-US" sz="1400" dirty="0">
                <a:hlinkClick r:id="rId6">
                  <a:extLst>
                    <a:ext uri="{A12FA001-AC4F-418D-AE19-62706E023703}">
                      <ahyp:hlinkClr xmlns:ahyp="http://schemas.microsoft.com/office/drawing/2018/hyperlinkcolor" val="tx"/>
                    </a:ext>
                  </a:extLst>
                </a:hlinkClick>
              </a:rPr>
              <a:t>Laboratory of Byzantine Musicology</a:t>
            </a:r>
            <a:r>
              <a:rPr lang="en-US" sz="1400" dirty="0"/>
              <a:t>, which is part of the Sound Technology, Music Education and Byzantine Musicology sector. Laboratory Director: Professor Achilleas </a:t>
            </a:r>
            <a:r>
              <a:rPr lang="en-US" sz="1400" dirty="0" err="1"/>
              <a:t>Chaldaeakes</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The </a:t>
            </a:r>
            <a:r>
              <a:rPr lang="en-US" sz="1400" dirty="0">
                <a:hlinkClick r:id="rId7">
                  <a:extLst>
                    <a:ext uri="{A12FA001-AC4F-418D-AE19-62706E023703}">
                      <ahyp:hlinkClr xmlns:ahyp="http://schemas.microsoft.com/office/drawing/2018/hyperlinkcolor" val="tx"/>
                    </a:ext>
                  </a:extLst>
                </a:hlinkClick>
              </a:rPr>
              <a:t>Laboratory of Music, Cognitive Sciences and Community</a:t>
            </a:r>
            <a:r>
              <a:rPr lang="en-US" sz="1400" dirty="0"/>
              <a:t>, which is part of the Sound Technology, Music Education and Byzantine Musicology sector. Laboratory Director: Associate Professor Christina </a:t>
            </a:r>
            <a:r>
              <a:rPr lang="en-US" sz="1400" dirty="0" err="1"/>
              <a:t>Anagnostopoulou</a:t>
            </a:r>
            <a:r>
              <a:rPr lang="en-US" sz="1400" dirty="0"/>
              <a:t>.</a:t>
            </a:r>
          </a:p>
        </p:txBody>
      </p:sp>
      <p:sp>
        <p:nvSpPr>
          <p:cNvPr id="5153" name="Rectangle 5128">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90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4" name="Rectangle 5130">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50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3">
            <a:extLst>
              <a:ext uri="{FF2B5EF4-FFF2-40B4-BE49-F238E27FC236}">
                <a16:creationId xmlns:a16="http://schemas.microsoft.com/office/drawing/2014/main" id="{D906D920-2F5D-28D4-D260-D93E14184F6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tretch/>
        </p:blipFill>
        <p:spPr bwMode="auto">
          <a:xfrm>
            <a:off x="369187" y="1421424"/>
            <a:ext cx="4858128" cy="2076849"/>
          </a:xfrm>
          <a:prstGeom prst="rect">
            <a:avLst/>
          </a:prstGeom>
          <a:noFill/>
          <a:extLst>
            <a:ext uri="{909E8E84-426E-40DD-AFC4-6F175D3DCCD1}">
              <a14:hiddenFill xmlns:a14="http://schemas.microsoft.com/office/drawing/2010/main">
                <a:solidFill>
                  <a:srgbClr val="FFFFFF"/>
                </a:solidFill>
              </a14:hiddenFill>
            </a:ext>
          </a:extLst>
        </p:spPr>
      </p:pic>
      <p:grpSp>
        <p:nvGrpSpPr>
          <p:cNvPr id="5149" name="Group 5126">
            <a:extLst>
              <a:ext uri="{FF2B5EF4-FFF2-40B4-BE49-F238E27FC236}">
                <a16:creationId xmlns:a16="http://schemas.microsoft.com/office/drawing/2014/main" id="{F2221BB3-7B5D-C899-7745-66D7AC3232A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025" y="6737718"/>
            <a:ext cx="12207200" cy="123363"/>
            <a:chOff x="-5025" y="6737718"/>
            <a:chExt cx="12207200" cy="123363"/>
          </a:xfrm>
        </p:grpSpPr>
        <p:sp>
          <p:nvSpPr>
            <p:cNvPr id="5128" name="Rectangle 5127">
              <a:extLst>
                <a:ext uri="{FF2B5EF4-FFF2-40B4-BE49-F238E27FC236}">
                  <a16:creationId xmlns:a16="http://schemas.microsoft.com/office/drawing/2014/main" id="{3FD2D571-38D7-DB0F-166C-14FEDA7005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flipH="1">
              <a:off x="6036894" y="695800"/>
              <a:ext cx="123362"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0" name="Rectangle 5128">
              <a:extLst>
                <a:ext uri="{FF2B5EF4-FFF2-40B4-BE49-F238E27FC236}">
                  <a16:creationId xmlns:a16="http://schemas.microsoft.com/office/drawing/2014/main" id="{B88AEF72-50CD-C201-F6BF-C595BBBED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76406" y="3835311"/>
              <a:ext cx="123362" cy="5928176"/>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Εικόνα 1">
            <a:extLst>
              <a:ext uri="{FF2B5EF4-FFF2-40B4-BE49-F238E27FC236}">
                <a16:creationId xmlns:a16="http://schemas.microsoft.com/office/drawing/2014/main" id="{3BEA516B-7333-E453-DC18-23D762C1D634}"/>
              </a:ext>
            </a:extLst>
          </p:cNvPr>
          <p:cNvPicPr>
            <a:picLocks noChangeAspect="1"/>
          </p:cNvPicPr>
          <p:nvPr/>
        </p:nvPicPr>
        <p:blipFill>
          <a:blip r:embed="rId9"/>
          <a:stretch>
            <a:fillRect/>
          </a:stretch>
        </p:blipFill>
        <p:spPr>
          <a:xfrm>
            <a:off x="643013" y="3881825"/>
            <a:ext cx="4584302" cy="1114338"/>
          </a:xfrm>
          <a:prstGeom prst="rect">
            <a:avLst/>
          </a:prstGeom>
        </p:spPr>
      </p:pic>
      <p:sp>
        <p:nvSpPr>
          <p:cNvPr id="4" name="TextBox 3">
            <a:extLst>
              <a:ext uri="{FF2B5EF4-FFF2-40B4-BE49-F238E27FC236}">
                <a16:creationId xmlns:a16="http://schemas.microsoft.com/office/drawing/2014/main" id="{525080F4-0DC1-BAF2-3EF3-42846CCB5D25}"/>
              </a:ext>
            </a:extLst>
          </p:cNvPr>
          <p:cNvSpPr txBox="1"/>
          <p:nvPr/>
        </p:nvSpPr>
        <p:spPr>
          <a:xfrm>
            <a:off x="1069490" y="5153197"/>
            <a:ext cx="3457521" cy="369332"/>
          </a:xfrm>
          <a:prstGeom prst="rect">
            <a:avLst/>
          </a:prstGeom>
          <a:noFill/>
        </p:spPr>
        <p:txBody>
          <a:bodyPr wrap="square">
            <a:spAutoFit/>
          </a:bodyPr>
          <a:lstStyle/>
          <a:p>
            <a:r>
              <a:rPr lang="en-US" sz="1800" b="1" i="0" cap="all" dirty="0">
                <a:solidFill>
                  <a:schemeClr val="accent1">
                    <a:lumMod val="50000"/>
                  </a:schemeClr>
                </a:solidFill>
                <a:effectLst/>
                <a:latin typeface="GFSDidotBold"/>
              </a:rPr>
              <a:t>DEPARTMENT OF MUSIC STUDIES</a:t>
            </a:r>
            <a:endParaRPr lang="en-GB" dirty="0">
              <a:solidFill>
                <a:schemeClr val="accent1">
                  <a:lumMod val="50000"/>
                </a:schemeClr>
              </a:solidFill>
            </a:endParaRPr>
          </a:p>
        </p:txBody>
      </p:sp>
    </p:spTree>
    <p:extLst>
      <p:ext uri="{BB962C8B-B14F-4D97-AF65-F5344CB8AC3E}">
        <p14:creationId xmlns:p14="http://schemas.microsoft.com/office/powerpoint/2010/main" val="746255667"/>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1191</Words>
  <Application>Microsoft Office PowerPoint</Application>
  <PresentationFormat>Ευρεία οθόνη</PresentationFormat>
  <Paragraphs>188</Paragraphs>
  <Slides>12</Slides>
  <Notes>0</Notes>
  <HiddenSlides>0</HiddenSlides>
  <MMClips>1</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Abadi</vt:lpstr>
      <vt:lpstr>Aptos</vt:lpstr>
      <vt:lpstr>Aptos Display</vt:lpstr>
      <vt:lpstr>Arial</vt:lpstr>
      <vt:lpstr>Georgia</vt:lpstr>
      <vt:lpstr>GFSDidotBold</vt:lpstr>
      <vt:lpstr>inherit</vt:lpstr>
      <vt:lpstr>Open Sans</vt:lpstr>
      <vt:lpstr>Θέμα του Office</vt:lpstr>
      <vt:lpstr>Παρουσίαση του PowerPoint</vt:lpstr>
      <vt:lpstr>42 departments, more than 239 postgraduate programs</vt:lpstr>
      <vt:lpstr>The establishment of the NKUA</vt:lpstr>
      <vt:lpstr>Παρουσίαση του PowerPoint</vt:lpstr>
      <vt:lpstr>Παρουσίαση του PowerPoint</vt:lpstr>
      <vt:lpstr>Παρουσίαση του PowerPoint</vt:lpstr>
      <vt:lpstr>Παρουσίαση του PowerPoint</vt:lpstr>
      <vt:lpstr>SCHOOL OF PHILOSOPHY DEPARTMENT OF MUSIC STUDIES</vt:lpstr>
      <vt:lpstr>Παρουσίαση του PowerPoint</vt:lpstr>
      <vt:lpstr>Laboratory  for the Study of Hellenic Music</vt:lpstr>
      <vt:lpstr>“Polymnia” Archive</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 K</dc:creator>
  <cp:lastModifiedBy>Μ K</cp:lastModifiedBy>
  <cp:revision>1</cp:revision>
  <dcterms:created xsi:type="dcterms:W3CDTF">2024-06-13T11:02:40Z</dcterms:created>
  <dcterms:modified xsi:type="dcterms:W3CDTF">2025-02-27T09:16:10Z</dcterms:modified>
</cp:coreProperties>
</file>